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60" r:id="rId3"/>
    <p:sldId id="277" r:id="rId4"/>
    <p:sldId id="258" r:id="rId5"/>
    <p:sldId id="257" r:id="rId6"/>
    <p:sldId id="259" r:id="rId7"/>
    <p:sldId id="262" r:id="rId8"/>
    <p:sldId id="261" r:id="rId9"/>
    <p:sldId id="263" r:id="rId10"/>
    <p:sldId id="268" r:id="rId11"/>
    <p:sldId id="273" r:id="rId12"/>
    <p:sldId id="269" r:id="rId13"/>
    <p:sldId id="272" r:id="rId14"/>
    <p:sldId id="264" r:id="rId15"/>
    <p:sldId id="266" r:id="rId16"/>
    <p:sldId id="267" r:id="rId17"/>
    <p:sldId id="275" r:id="rId18"/>
    <p:sldId id="276" r:id="rId19"/>
    <p:sldId id="274"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2"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CFF3"/>
    <a:srgbClr val="006D77"/>
    <a:srgbClr val="D6DBB2"/>
    <a:srgbClr val="EF6F6C"/>
    <a:srgbClr val="5F477F"/>
    <a:srgbClr val="E5C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9" autoAdjust="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6DBB2"/>
            </a:solidFill>
            <a:ln>
              <a:noFill/>
            </a:ln>
            <a:effectLst/>
          </c:spPr>
          <c:invertIfNegative val="0"/>
          <c:cat>
            <c:strRef>
              <c:f>Sheet1!$A$2:$A$34</c:f>
              <c:strCache>
                <c:ptCount val="33"/>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strCache>
            </c:strRef>
          </c:cat>
          <c:val>
            <c:numRef>
              <c:f>Sheet1!$B$2:$B$34</c:f>
              <c:numCache>
                <c:formatCode>General</c:formatCode>
                <c:ptCount val="33"/>
                <c:pt idx="0">
                  <c:v>1520</c:v>
                </c:pt>
                <c:pt idx="1">
                  <c:v>1534</c:v>
                </c:pt>
                <c:pt idx="2">
                  <c:v>1624</c:v>
                </c:pt>
                <c:pt idx="3">
                  <c:v>1553</c:v>
                </c:pt>
                <c:pt idx="4">
                  <c:v>1476</c:v>
                </c:pt>
                <c:pt idx="5">
                  <c:v>1526</c:v>
                </c:pt>
                <c:pt idx="6">
                  <c:v>1461</c:v>
                </c:pt>
                <c:pt idx="7">
                  <c:v>1372</c:v>
                </c:pt>
                <c:pt idx="8">
                  <c:v>1531</c:v>
                </c:pt>
                <c:pt idx="9">
                  <c:v>1411</c:v>
                </c:pt>
                <c:pt idx="10">
                  <c:v>1284</c:v>
                </c:pt>
                <c:pt idx="11">
                  <c:v>1282</c:v>
                </c:pt>
                <c:pt idx="12">
                  <c:v>1280</c:v>
                </c:pt>
                <c:pt idx="13">
                  <c:v>1316</c:v>
                </c:pt>
                <c:pt idx="14">
                  <c:v>1206</c:v>
                </c:pt>
                <c:pt idx="15">
                  <c:v>1297</c:v>
                </c:pt>
                <c:pt idx="16">
                  <c:v>1298</c:v>
                </c:pt>
                <c:pt idx="17">
                  <c:v>1083</c:v>
                </c:pt>
                <c:pt idx="18">
                  <c:v>1425</c:v>
                </c:pt>
                <c:pt idx="19">
                  <c:v>1925</c:v>
                </c:pt>
                <c:pt idx="20">
                  <c:v>2418</c:v>
                </c:pt>
                <c:pt idx="21">
                  <c:v>2693</c:v>
                </c:pt>
                <c:pt idx="22">
                  <c:v>2764</c:v>
                </c:pt>
                <c:pt idx="23">
                  <c:v>2648</c:v>
                </c:pt>
                <c:pt idx="24">
                  <c:v>2408</c:v>
                </c:pt>
                <c:pt idx="25">
                  <c:v>2383</c:v>
                </c:pt>
                <c:pt idx="26">
                  <c:v>2813</c:v>
                </c:pt>
                <c:pt idx="27">
                  <c:v>3430</c:v>
                </c:pt>
                <c:pt idx="28">
                  <c:v>3752</c:v>
                </c:pt>
                <c:pt idx="29">
                  <c:v>3893</c:v>
                </c:pt>
                <c:pt idx="30">
                  <c:v>3957</c:v>
                </c:pt>
                <c:pt idx="31">
                  <c:v>4002</c:v>
                </c:pt>
                <c:pt idx="32">
                  <c:v>3928</c:v>
                </c:pt>
              </c:numCache>
            </c:numRef>
          </c:val>
          <c:extLst>
            <c:ext xmlns:c16="http://schemas.microsoft.com/office/drawing/2014/chart" uri="{C3380CC4-5D6E-409C-BE32-E72D297353CC}">
              <c16:uniqueId val="{00000000-5076-4368-BF51-B80015503316}"/>
            </c:ext>
          </c:extLst>
        </c:ser>
        <c:dLbls>
          <c:showLegendKey val="0"/>
          <c:showVal val="0"/>
          <c:showCatName val="0"/>
          <c:showSerName val="0"/>
          <c:showPercent val="0"/>
          <c:showBubbleSize val="0"/>
        </c:dLbls>
        <c:gapWidth val="21"/>
        <c:overlap val="-27"/>
        <c:axId val="306258048"/>
        <c:axId val="297987824"/>
      </c:barChart>
      <c:catAx>
        <c:axId val="306258048"/>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600" b="0" i="0" u="none" strike="noStrike" kern="1200" baseline="0">
                <a:solidFill>
                  <a:schemeClr val="tx1"/>
                </a:solidFill>
                <a:latin typeface="+mn-lt"/>
                <a:ea typeface="+mn-ea"/>
                <a:cs typeface="+mn-cs"/>
              </a:defRPr>
            </a:pPr>
            <a:endParaRPr lang="en-US"/>
          </a:p>
        </c:txPr>
        <c:crossAx val="297987824"/>
        <c:crosses val="autoZero"/>
        <c:auto val="1"/>
        <c:lblAlgn val="ctr"/>
        <c:lblOffset val="0"/>
        <c:tickLblSkip val="1"/>
        <c:noMultiLvlLbl val="0"/>
      </c:catAx>
      <c:valAx>
        <c:axId val="297987824"/>
        <c:scaling>
          <c:orientation val="minMax"/>
        </c:scaling>
        <c:delete val="0"/>
        <c:axPos val="l"/>
        <c:majorGridlines>
          <c:spPr>
            <a:ln w="9525" cap="flat" cmpd="sng" algn="ctr">
              <a:solidFill>
                <a:schemeClr val="tx1">
                  <a:lumMod val="95000"/>
                  <a:lumOff val="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06258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2021</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3E21-430F-8AD6-0B24B0C73AAA}"/>
              </c:ext>
            </c:extLst>
          </c:dPt>
          <c:dPt>
            <c:idx val="1"/>
            <c:bubble3D val="0"/>
            <c:spPr>
              <a:solidFill>
                <a:srgbClr val="EF6F6C"/>
              </a:solidFill>
              <a:ln w="19050">
                <a:noFill/>
              </a:ln>
              <a:effectLst/>
            </c:spPr>
            <c:extLst>
              <c:ext xmlns:c16="http://schemas.microsoft.com/office/drawing/2014/chart" uri="{C3380CC4-5D6E-409C-BE32-E72D297353CC}">
                <c16:uniqueId val="{00000003-3E21-430F-8AD6-0B24B0C73AAA}"/>
              </c:ext>
            </c:extLst>
          </c:dPt>
          <c:dLbls>
            <c:dLbl>
              <c:idx val="0"/>
              <c:layout>
                <c:manualLayout>
                  <c:x val="-0.15332331294379958"/>
                  <c:y val="9.8482925394120166E-2"/>
                </c:manualLayout>
              </c:layout>
              <c:tx>
                <c:rich>
                  <a:bodyPr/>
                  <a:lstStyle/>
                  <a:p>
                    <a:fld id="{BDA3B4AD-F491-4D5D-8077-0C6AB08EAE5D}"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3E21-430F-8AD6-0B24B0C73AAA}"/>
                </c:ext>
              </c:extLst>
            </c:dLbl>
            <c:dLbl>
              <c:idx val="1"/>
              <c:layout>
                <c:manualLayout>
                  <c:x val="0.16947518061410799"/>
                  <c:y val="-9.7174538846206471E-2"/>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EA523EC7-C56F-4EE5-9CA5-40A4FF403B26}"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3E21-430F-8AD6-0B24B0C73AAA}"/>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981</c:v>
                </c:pt>
                <c:pt idx="1">
                  <c:v>1402</c:v>
                </c:pt>
              </c:numCache>
            </c:numRef>
          </c:val>
          <c:extLst>
            <c:ext xmlns:c16="http://schemas.microsoft.com/office/drawing/2014/chart" uri="{C3380CC4-5D6E-409C-BE32-E72D297353CC}">
              <c16:uniqueId val="{00000004-3E21-430F-8AD6-0B24B0C73AAA}"/>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2022</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E336-4908-B9EA-9DE5B71B031E}"/>
              </c:ext>
            </c:extLst>
          </c:dPt>
          <c:dPt>
            <c:idx val="1"/>
            <c:bubble3D val="0"/>
            <c:spPr>
              <a:solidFill>
                <a:srgbClr val="EF6F6C"/>
              </a:solidFill>
              <a:ln w="19050">
                <a:noFill/>
              </a:ln>
              <a:effectLst/>
            </c:spPr>
            <c:extLst>
              <c:ext xmlns:c16="http://schemas.microsoft.com/office/drawing/2014/chart" uri="{C3380CC4-5D6E-409C-BE32-E72D297353CC}">
                <c16:uniqueId val="{00000003-E336-4908-B9EA-9DE5B71B031E}"/>
              </c:ext>
            </c:extLst>
          </c:dPt>
          <c:dLbls>
            <c:dLbl>
              <c:idx val="0"/>
              <c:layout>
                <c:manualLayout>
                  <c:x val="-0.13070620149620207"/>
                  <c:y val="0.10360831378354153"/>
                </c:manualLayout>
              </c:layout>
              <c:tx>
                <c:rich>
                  <a:bodyPr/>
                  <a:lstStyle/>
                  <a:p>
                    <a:fld id="{D4E16F9B-D9E6-48A8-B017-98D78ABBE993}"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E336-4908-B9EA-9DE5B71B031E}"/>
                </c:ext>
              </c:extLst>
            </c:dLbl>
            <c:dLbl>
              <c:idx val="1"/>
              <c:layout>
                <c:manualLayout>
                  <c:x val="0.16382090275220862"/>
                  <c:y val="-9.7174538846206471E-2"/>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EA11FAD4-04EF-4513-9E4A-05877FB00BEB}"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E336-4908-B9EA-9DE5B71B031E}"/>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963</c:v>
                </c:pt>
                <c:pt idx="1">
                  <c:v>1420</c:v>
                </c:pt>
              </c:numCache>
            </c:numRef>
          </c:val>
          <c:extLst>
            <c:ext xmlns:c16="http://schemas.microsoft.com/office/drawing/2014/chart" uri="{C3380CC4-5D6E-409C-BE32-E72D297353CC}">
              <c16:uniqueId val="{00000004-E336-4908-B9EA-9DE5B71B031E}"/>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2017</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742</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2954-49B3-B71A-4ACD7B84C6E9}"/>
              </c:ext>
            </c:extLst>
          </c:dPt>
          <c:dPt>
            <c:idx val="1"/>
            <c:bubble3D val="0"/>
            <c:spPr>
              <a:solidFill>
                <a:srgbClr val="EF6F6C"/>
              </a:solidFill>
              <a:ln w="19050">
                <a:noFill/>
              </a:ln>
              <a:effectLst/>
            </c:spPr>
            <c:extLst>
              <c:ext xmlns:c16="http://schemas.microsoft.com/office/drawing/2014/chart" uri="{C3380CC4-5D6E-409C-BE32-E72D297353CC}">
                <c16:uniqueId val="{00000003-2954-49B3-B71A-4ACD7B84C6E9}"/>
              </c:ext>
            </c:extLst>
          </c:dPt>
          <c:dLbls>
            <c:dLbl>
              <c:idx val="0"/>
              <c:layout>
                <c:manualLayout>
                  <c:x val="-0.15332328107658505"/>
                  <c:y val="0.15486216139961201"/>
                </c:manualLayout>
              </c:layout>
              <c:tx>
                <c:rich>
                  <a:bodyPr/>
                  <a:lstStyle/>
                  <a:p>
                    <a:fld id="{ED2CEC9D-4239-4767-9F44-858B0686FC01}"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2954-49B3-B71A-4ACD7B84C6E9}"/>
                </c:ext>
              </c:extLst>
            </c:dLbl>
            <c:dLbl>
              <c:idx val="1"/>
              <c:layout>
                <c:manualLayout>
                  <c:x val="0.19774656992360493"/>
                  <c:y val="-0.24581080213942591"/>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48754B44-4102-4089-9384-D7D4713F55BB}"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2954-49B3-B71A-4ACD7B84C6E9}"/>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742</c:v>
                </c:pt>
                <c:pt idx="1">
                  <c:v>1641</c:v>
                </c:pt>
              </c:numCache>
            </c:numRef>
          </c:val>
          <c:extLst>
            <c:ext xmlns:c16="http://schemas.microsoft.com/office/drawing/2014/chart" uri="{C3380CC4-5D6E-409C-BE32-E72D297353CC}">
              <c16:uniqueId val="{00000004-2954-49B3-B71A-4ACD7B84C6E9}"/>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6DBB2"/>
            </a:solidFill>
            <a:ln>
              <a:noFill/>
            </a:ln>
            <a:effectLst/>
          </c:spPr>
          <c:invertIfNegative val="0"/>
          <c:cat>
            <c:strRef>
              <c:f>Sheet1!$A$2:$A$9</c:f>
              <c:strCache>
                <c:ptCount val="8"/>
                <c:pt idx="0">
                  <c:v>2015</c:v>
                </c:pt>
                <c:pt idx="1">
                  <c:v>2016</c:v>
                </c:pt>
                <c:pt idx="2">
                  <c:v>2017</c:v>
                </c:pt>
                <c:pt idx="3">
                  <c:v>2018</c:v>
                </c:pt>
                <c:pt idx="4">
                  <c:v>2019</c:v>
                </c:pt>
                <c:pt idx="5">
                  <c:v>2020</c:v>
                </c:pt>
                <c:pt idx="6">
                  <c:v>2021</c:v>
                </c:pt>
                <c:pt idx="7">
                  <c:v>2022</c:v>
                </c:pt>
              </c:strCache>
            </c:strRef>
          </c:cat>
          <c:val>
            <c:numRef>
              <c:f>Sheet1!$B$2:$B$9</c:f>
              <c:numCache>
                <c:formatCode>General</c:formatCode>
                <c:ptCount val="8"/>
                <c:pt idx="0">
                  <c:v>2383</c:v>
                </c:pt>
                <c:pt idx="1">
                  <c:v>2813</c:v>
                </c:pt>
                <c:pt idx="2">
                  <c:v>3430</c:v>
                </c:pt>
                <c:pt idx="3">
                  <c:v>3752</c:v>
                </c:pt>
                <c:pt idx="4">
                  <c:v>3893</c:v>
                </c:pt>
                <c:pt idx="5">
                  <c:v>3957</c:v>
                </c:pt>
                <c:pt idx="6">
                  <c:v>4002</c:v>
                </c:pt>
                <c:pt idx="7">
                  <c:v>3928</c:v>
                </c:pt>
              </c:numCache>
            </c:numRef>
          </c:val>
          <c:extLst>
            <c:ext xmlns:c16="http://schemas.microsoft.com/office/drawing/2014/chart" uri="{C3380CC4-5D6E-409C-BE32-E72D297353CC}">
              <c16:uniqueId val="{00000000-5076-4368-BF51-B80015503316}"/>
            </c:ext>
          </c:extLst>
        </c:ser>
        <c:dLbls>
          <c:showLegendKey val="0"/>
          <c:showVal val="0"/>
          <c:showCatName val="0"/>
          <c:showSerName val="0"/>
          <c:showPercent val="0"/>
          <c:showBubbleSize val="0"/>
        </c:dLbls>
        <c:gapWidth val="21"/>
        <c:overlap val="-27"/>
        <c:axId val="306258048"/>
        <c:axId val="297987824"/>
      </c:barChart>
      <c:catAx>
        <c:axId val="306258048"/>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0" spcFirstLastPara="1" vertOverflow="ellipsis" wrap="square" anchor="t" anchorCtr="0"/>
          <a:lstStyle/>
          <a:p>
            <a:pPr>
              <a:defRPr sz="1600" b="0" i="0" u="none" strike="noStrike" kern="1200" baseline="0">
                <a:solidFill>
                  <a:schemeClr val="tx1"/>
                </a:solidFill>
                <a:latin typeface="+mn-lt"/>
                <a:ea typeface="+mn-ea"/>
                <a:cs typeface="+mn-cs"/>
              </a:defRPr>
            </a:pPr>
            <a:endParaRPr lang="en-US"/>
          </a:p>
        </c:txPr>
        <c:crossAx val="297987824"/>
        <c:crosses val="autoZero"/>
        <c:auto val="1"/>
        <c:lblAlgn val="ctr"/>
        <c:lblOffset val="0"/>
        <c:tickLblSkip val="1"/>
        <c:noMultiLvlLbl val="0"/>
      </c:catAx>
      <c:valAx>
        <c:axId val="297987824"/>
        <c:scaling>
          <c:orientation val="minMax"/>
        </c:scaling>
        <c:delete val="0"/>
        <c:axPos val="l"/>
        <c:majorGridlines>
          <c:spPr>
            <a:ln w="9525" cap="flat" cmpd="sng" algn="ctr">
              <a:solidFill>
                <a:schemeClr val="tx1">
                  <a:lumMod val="95000"/>
                  <a:lumOff val="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06258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6DBB2"/>
            </a:solidFill>
            <a:ln>
              <a:noFill/>
            </a:ln>
            <a:effectLst/>
          </c:spPr>
          <c:invertIfNegative val="0"/>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Sheet1!$B$2:$B$9</c:f>
              <c:numCache>
                <c:formatCode>General</c:formatCode>
                <c:ptCount val="8"/>
                <c:pt idx="0">
                  <c:v>413</c:v>
                </c:pt>
                <c:pt idx="1">
                  <c:v>608</c:v>
                </c:pt>
                <c:pt idx="2">
                  <c:v>742</c:v>
                </c:pt>
                <c:pt idx="3">
                  <c:v>898</c:v>
                </c:pt>
                <c:pt idx="4">
                  <c:v>944</c:v>
                </c:pt>
                <c:pt idx="5">
                  <c:v>947</c:v>
                </c:pt>
                <c:pt idx="6">
                  <c:v>981</c:v>
                </c:pt>
                <c:pt idx="7">
                  <c:v>963</c:v>
                </c:pt>
              </c:numCache>
            </c:numRef>
          </c:val>
          <c:extLst>
            <c:ext xmlns:c16="http://schemas.microsoft.com/office/drawing/2014/chart" uri="{C3380CC4-5D6E-409C-BE32-E72D297353CC}">
              <c16:uniqueId val="{00000000-849F-429C-BC66-7F2D2590BA16}"/>
            </c:ext>
          </c:extLst>
        </c:ser>
        <c:dLbls>
          <c:showLegendKey val="0"/>
          <c:showVal val="0"/>
          <c:showCatName val="0"/>
          <c:showSerName val="0"/>
          <c:showPercent val="0"/>
          <c:showBubbleSize val="0"/>
        </c:dLbls>
        <c:gapWidth val="21"/>
        <c:overlap val="1"/>
        <c:axId val="319139952"/>
        <c:axId val="297997744"/>
      </c:barChart>
      <c:catAx>
        <c:axId val="31913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97997744"/>
        <c:crosses val="autoZero"/>
        <c:auto val="1"/>
        <c:lblAlgn val="ctr"/>
        <c:lblOffset val="100"/>
        <c:noMultiLvlLbl val="0"/>
      </c:catAx>
      <c:valAx>
        <c:axId val="297997744"/>
        <c:scaling>
          <c:orientation val="minMax"/>
        </c:scaling>
        <c:delete val="0"/>
        <c:axPos val="l"/>
        <c:majorGridlines>
          <c:spPr>
            <a:ln w="9525" cap="flat" cmpd="sng" algn="ctr">
              <a:solidFill>
                <a:schemeClr val="tx1">
                  <a:lumMod val="95000"/>
                  <a:lumOff val="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19139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3600" b="1" dirty="0">
                <a:solidFill>
                  <a:schemeClr val="tx1"/>
                </a:solidFill>
              </a:rPr>
              <a:t>Total</a:t>
            </a:r>
            <a:endParaRPr lang="en-US" b="1" dirty="0">
              <a:solidFill>
                <a:schemeClr val="tx1"/>
              </a:solidFill>
            </a:endParaRPr>
          </a:p>
        </c:rich>
      </c:tx>
      <c:layout>
        <c:manualLayout>
          <c:xMode val="edge"/>
          <c:yMode val="edge"/>
          <c:x val="0.2947845106435415"/>
          <c:y val="4.8576390029487826E-2"/>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2-9A93-4648-BCF8-B860E3FA716C}"/>
              </c:ext>
            </c:extLst>
          </c:dPt>
          <c:dPt>
            <c:idx val="1"/>
            <c:bubble3D val="0"/>
            <c:spPr>
              <a:solidFill>
                <a:srgbClr val="EF6F6C"/>
              </a:solidFill>
              <a:ln w="19050">
                <a:noFill/>
              </a:ln>
              <a:effectLst/>
            </c:spPr>
            <c:extLst>
              <c:ext xmlns:c16="http://schemas.microsoft.com/office/drawing/2014/chart" uri="{C3380CC4-5D6E-409C-BE32-E72D297353CC}">
                <c16:uniqueId val="{00000001-9A93-4648-BCF8-B860E3FA716C}"/>
              </c:ext>
            </c:extLst>
          </c:dPt>
          <c:dLbls>
            <c:dLbl>
              <c:idx val="0"/>
              <c:layout>
                <c:manualLayout>
                  <c:x val="-0.11807654979461149"/>
                  <c:y val="0.19343752995244057"/>
                </c:manualLayout>
              </c:layout>
              <c:tx>
                <c:rich>
                  <a:bodyPr/>
                  <a:lstStyle/>
                  <a:p>
                    <a:r>
                      <a:rPr lang="en-US" sz="1600" b="1" dirty="0"/>
                      <a:t>Femicides</a:t>
                    </a:r>
                    <a:r>
                      <a:rPr lang="en-US" dirty="0"/>
                      <a:t> </a:t>
                    </a:r>
                  </a:p>
                  <a:p>
                    <a:fld id="{5D89B25D-5CE9-4CFB-86F9-6D0D822A5830}" type="VALUE">
                      <a:rPr lang="en-US" smtClean="0"/>
                      <a:pPr/>
                      <a:t>[VALUE]</a:t>
                    </a:fld>
                    <a:endParaRPr lang="en-US" dirty="0"/>
                  </a:p>
                  <a:p>
                    <a:r>
                      <a:rPr lang="en-US" dirty="0"/>
                      <a:t>26%</a:t>
                    </a:r>
                  </a:p>
                </c:rich>
              </c:tx>
              <c:showLegendKey val="0"/>
              <c:showVal val="0"/>
              <c:showCatName val="1"/>
              <c:showSerName val="0"/>
              <c:showPercent val="0"/>
              <c:showBubbleSize val="0"/>
              <c:extLst>
                <c:ext xmlns:c15="http://schemas.microsoft.com/office/drawing/2012/chart" uri="{CE6537A1-D6FC-4f65-9D91-7224C49458BB}">
                  <c15:layout>
                    <c:manualLayout>
                      <c:w val="0.4167925974093375"/>
                      <c:h val="0.18644761467200474"/>
                    </c:manualLayout>
                  </c15:layout>
                  <c15:dlblFieldTable/>
                  <c15:showDataLabelsRange val="0"/>
                </c:ext>
                <c:ext xmlns:c16="http://schemas.microsoft.com/office/drawing/2014/chart" uri="{C3380CC4-5D6E-409C-BE32-E72D297353CC}">
                  <c16:uniqueId val="{00000002-9A93-4648-BCF8-B860E3FA716C}"/>
                </c:ext>
              </c:extLst>
            </c:dLbl>
            <c:dLbl>
              <c:idx val="1"/>
              <c:layout>
                <c:manualLayout>
                  <c:x val="0.32074553219927671"/>
                  <c:y val="-0.21564812244040224"/>
                </c:manualLayout>
              </c:layout>
              <c:tx>
                <c:rich>
                  <a:bodyPr/>
                  <a:lstStyle/>
                  <a:p>
                    <a:r>
                      <a:rPr lang="en-US" sz="1600" b="1" dirty="0"/>
                      <a:t>Other Types</a:t>
                    </a:r>
                    <a:r>
                      <a:rPr lang="en-US" sz="1400" baseline="0" dirty="0"/>
                      <a:t> </a:t>
                    </a:r>
                    <a:fld id="{1AB43416-DD2B-447F-834B-ECC93B836882}" type="VALUE">
                      <a:rPr lang="en-US" sz="1400" b="0" baseline="0" smtClean="0"/>
                      <a:pPr/>
                      <a:t>[VALUE]</a:t>
                    </a:fld>
                    <a:endParaRPr lang="en-US" sz="1400" b="0" baseline="0" dirty="0"/>
                  </a:p>
                  <a:p>
                    <a:r>
                      <a:rPr lang="en-US" sz="1400" b="0" baseline="0" dirty="0"/>
                      <a:t>74%</a:t>
                    </a:r>
                  </a:p>
                </c:rich>
              </c:tx>
              <c:showLegendKey val="0"/>
              <c:showVal val="0"/>
              <c:showCatName val="1"/>
              <c:showSerName val="0"/>
              <c:showPercent val="0"/>
              <c:showBubbleSize val="0"/>
              <c:extLst>
                <c:ext xmlns:c15="http://schemas.microsoft.com/office/drawing/2012/chart" uri="{CE6537A1-D6FC-4f65-9D91-7224C49458BB}">
                  <c15:layout>
                    <c:manualLayout>
                      <c:w val="0.33836862030694631"/>
                      <c:h val="0.19573427747175978"/>
                    </c:manualLayout>
                  </c15:layout>
                  <c15:dlblFieldTable/>
                  <c15:showDataLabelsRange val="0"/>
                </c:ext>
                <c:ext xmlns:c16="http://schemas.microsoft.com/office/drawing/2014/chart" uri="{C3380CC4-5D6E-409C-BE32-E72D297353CC}">
                  <c16:uniqueId val="{00000001-9A93-4648-BCF8-B860E3FA716C}"/>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7190</c:v>
                </c:pt>
                <c:pt idx="1">
                  <c:v>20968</c:v>
                </c:pt>
              </c:numCache>
            </c:numRef>
          </c:val>
          <c:extLst>
            <c:ext xmlns:c16="http://schemas.microsoft.com/office/drawing/2014/chart" uri="{C3380CC4-5D6E-409C-BE32-E72D297353CC}">
              <c16:uniqueId val="{00000000-9A93-4648-BCF8-B860E3FA716C}"/>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2015</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66D5-4B52-9D81-15072ECCCC36}"/>
              </c:ext>
            </c:extLst>
          </c:dPt>
          <c:dPt>
            <c:idx val="1"/>
            <c:bubble3D val="0"/>
            <c:spPr>
              <a:solidFill>
                <a:srgbClr val="EF6F6C"/>
              </a:solidFill>
              <a:ln w="19050">
                <a:noFill/>
              </a:ln>
              <a:effectLst/>
            </c:spPr>
            <c:extLst>
              <c:ext xmlns:c16="http://schemas.microsoft.com/office/drawing/2014/chart" uri="{C3380CC4-5D6E-409C-BE32-E72D297353CC}">
                <c16:uniqueId val="{00000003-66D5-4B52-9D81-15072ECCCC36}"/>
              </c:ext>
            </c:extLst>
          </c:dPt>
          <c:dLbls>
            <c:dLbl>
              <c:idx val="0"/>
              <c:layout>
                <c:manualLayout>
                  <c:x val="-0.15332328107658505"/>
                  <c:y val="0.15486216139961201"/>
                </c:manualLayout>
              </c:layout>
              <c:tx>
                <c:rich>
                  <a:bodyPr/>
                  <a:lstStyle/>
                  <a:p>
                    <a:fld id="{E24FF014-7E07-4078-B9B3-07A661AE2218}" type="PERCENTAGE">
                      <a:rPr lang="en-US" sz="1050" b="1" smtClean="0"/>
                      <a:pPr/>
                      <a:t>[PERCENTAGE]</a:t>
                    </a:fld>
                    <a:r>
                      <a:rPr lang="en-US" dirty="0"/>
                      <a:t> </a:t>
                    </a:r>
                  </a:p>
                  <a:p>
                    <a:endParaRPr lang="en-US"/>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66D5-4B52-9D81-15072ECCCC36}"/>
                </c:ext>
              </c:extLst>
            </c:dLbl>
            <c:dLbl>
              <c:idx val="1"/>
              <c:layout>
                <c:manualLayout>
                  <c:x val="0.15816662489030922"/>
                  <c:y val="-0.33294240475958903"/>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57469091-2D4C-4C98-A85D-BBA795B09527}"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66D5-4B52-9D81-15072ECCCC36}"/>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413</c:v>
                </c:pt>
                <c:pt idx="1">
                  <c:v>1970</c:v>
                </c:pt>
              </c:numCache>
            </c:numRef>
          </c:val>
          <c:extLst>
            <c:ext xmlns:c16="http://schemas.microsoft.com/office/drawing/2014/chart" uri="{C3380CC4-5D6E-409C-BE32-E72D297353CC}">
              <c16:uniqueId val="{00000004-66D5-4B52-9D81-15072ECCCC36}"/>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2019</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47B1-43A3-88E9-9E41F5BEB904}"/>
              </c:ext>
            </c:extLst>
          </c:dPt>
          <c:dPt>
            <c:idx val="1"/>
            <c:bubble3D val="0"/>
            <c:spPr>
              <a:solidFill>
                <a:srgbClr val="EF6F6C"/>
              </a:solidFill>
              <a:ln w="19050">
                <a:noFill/>
              </a:ln>
              <a:effectLst/>
            </c:spPr>
            <c:extLst>
              <c:ext xmlns:c16="http://schemas.microsoft.com/office/drawing/2014/chart" uri="{C3380CC4-5D6E-409C-BE32-E72D297353CC}">
                <c16:uniqueId val="{00000003-47B1-43A3-88E9-9E41F5BEB904}"/>
              </c:ext>
            </c:extLst>
          </c:dPt>
          <c:dLbls>
            <c:dLbl>
              <c:idx val="0"/>
              <c:layout>
                <c:manualLayout>
                  <c:x val="-0.15332331294379958"/>
                  <c:y val="0.11898447895180561"/>
                </c:manualLayout>
              </c:layout>
              <c:tx>
                <c:rich>
                  <a:bodyPr/>
                  <a:lstStyle/>
                  <a:p>
                    <a:fld id="{CFFEF4F5-5632-4175-9EB0-DBD2116A6D6D}"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47B1-43A3-88E9-9E41F5BEB904}"/>
                </c:ext>
              </c:extLst>
            </c:dLbl>
            <c:dLbl>
              <c:idx val="1"/>
              <c:layout>
                <c:manualLayout>
                  <c:x val="0.19209229206170553"/>
                  <c:y val="-0.12792686918273463"/>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15AF0530-7915-4A0F-82AA-8871B108D6AD}"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47B1-43A3-88E9-9E41F5BEB904}"/>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944</c:v>
                </c:pt>
                <c:pt idx="1">
                  <c:v>1439</c:v>
                </c:pt>
              </c:numCache>
            </c:numRef>
          </c:val>
          <c:extLst>
            <c:ext xmlns:c16="http://schemas.microsoft.com/office/drawing/2014/chart" uri="{C3380CC4-5D6E-409C-BE32-E72D297353CC}">
              <c16:uniqueId val="{00000004-47B1-43A3-88E9-9E41F5BEB904}"/>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2016</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608</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120C-4BAE-8F80-13A10C9CBEAE}"/>
              </c:ext>
            </c:extLst>
          </c:dPt>
          <c:dPt>
            <c:idx val="1"/>
            <c:bubble3D val="0"/>
            <c:spPr>
              <a:solidFill>
                <a:srgbClr val="EF6F6C"/>
              </a:solidFill>
              <a:ln w="19050">
                <a:noFill/>
              </a:ln>
              <a:effectLst/>
            </c:spPr>
            <c:extLst>
              <c:ext xmlns:c16="http://schemas.microsoft.com/office/drawing/2014/chart" uri="{C3380CC4-5D6E-409C-BE32-E72D297353CC}">
                <c16:uniqueId val="{00000003-120C-4BAE-8F80-13A10C9CBEAE}"/>
              </c:ext>
            </c:extLst>
          </c:dPt>
          <c:dLbls>
            <c:dLbl>
              <c:idx val="0"/>
              <c:layout>
                <c:manualLayout>
                  <c:x val="-0.15332331294379958"/>
                  <c:y val="0.22149224674023271"/>
                </c:manualLayout>
              </c:layout>
              <c:tx>
                <c:rich>
                  <a:bodyPr/>
                  <a:lstStyle/>
                  <a:p>
                    <a:fld id="{E0E1BBB9-7861-45E0-A04C-8EBF66C18316}"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120C-4BAE-8F80-13A10C9CBEAE}"/>
                </c:ext>
              </c:extLst>
            </c:dLbl>
            <c:dLbl>
              <c:idx val="1"/>
              <c:layout>
                <c:manualLayout>
                  <c:x val="0.20905512564740369"/>
                  <c:y val="-0.2970646860336395"/>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FE98EB52-E2CE-4ABA-9140-62ACE0E455C4}"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120C-4BAE-8F80-13A10C9CBEAE}"/>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608</c:v>
                </c:pt>
                <c:pt idx="1">
                  <c:v>1775</c:v>
                </c:pt>
              </c:numCache>
            </c:numRef>
          </c:val>
          <c:extLst>
            <c:ext xmlns:c16="http://schemas.microsoft.com/office/drawing/2014/chart" uri="{C3380CC4-5D6E-409C-BE32-E72D297353CC}">
              <c16:uniqueId val="{00000004-120C-4BAE-8F80-13A10C9CBEAE}"/>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2020</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0BA9-4E39-9B72-56653E3971A5}"/>
              </c:ext>
            </c:extLst>
          </c:dPt>
          <c:dPt>
            <c:idx val="1"/>
            <c:bubble3D val="0"/>
            <c:spPr>
              <a:solidFill>
                <a:srgbClr val="EF6F6C"/>
              </a:solidFill>
              <a:ln w="19050">
                <a:noFill/>
              </a:ln>
              <a:effectLst/>
            </c:spPr>
            <c:extLst>
              <c:ext xmlns:c16="http://schemas.microsoft.com/office/drawing/2014/chart" uri="{C3380CC4-5D6E-409C-BE32-E72D297353CC}">
                <c16:uniqueId val="{00000003-0BA9-4E39-9B72-56653E3971A5}"/>
              </c:ext>
            </c:extLst>
          </c:dPt>
          <c:dLbls>
            <c:dLbl>
              <c:idx val="0"/>
              <c:layout>
                <c:manualLayout>
                  <c:x val="-0.14201475722000081"/>
                  <c:y val="0.11898447895180551"/>
                </c:manualLayout>
              </c:layout>
              <c:tx>
                <c:rich>
                  <a:bodyPr/>
                  <a:lstStyle/>
                  <a:p>
                    <a:fld id="{1AC46C9B-DCC5-4573-83C6-58E446C8B514}"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0BA9-4E39-9B72-56653E3971A5}"/>
                </c:ext>
              </c:extLst>
            </c:dLbl>
            <c:dLbl>
              <c:idx val="1"/>
              <c:layout>
                <c:manualLayout>
                  <c:x val="0.19209229206170553"/>
                  <c:y val="-0.12280148079331336"/>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A694D8FC-3567-4D16-9C16-96425EF261F9}"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0BA9-4E39-9B72-56653E3971A5}"/>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947</c:v>
                </c:pt>
                <c:pt idx="1">
                  <c:v>1436</c:v>
                </c:pt>
              </c:numCache>
            </c:numRef>
          </c:val>
          <c:extLst>
            <c:ext xmlns:c16="http://schemas.microsoft.com/office/drawing/2014/chart" uri="{C3380CC4-5D6E-409C-BE32-E72D297353CC}">
              <c16:uniqueId val="{00000004-0BA9-4E39-9B72-56653E3971A5}"/>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solidFill>
                  <a:schemeClr val="tx1"/>
                </a:solidFill>
              </a:rPr>
              <a:t>2018</a:t>
            </a:r>
          </a:p>
        </c:rich>
      </c:tx>
      <c:layout>
        <c:manualLayout>
          <c:xMode val="edge"/>
          <c:yMode val="edge"/>
          <c:x val="0.40221594265938942"/>
          <c:y val="0.11008123538810288"/>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Sheet1!$B$1</c:f>
              <c:strCache>
                <c:ptCount val="1"/>
                <c:pt idx="0">
                  <c:v>Sales</c:v>
                </c:pt>
              </c:strCache>
            </c:strRef>
          </c:tx>
          <c:spPr>
            <a:ln>
              <a:noFill/>
            </a:ln>
          </c:spPr>
          <c:dPt>
            <c:idx val="0"/>
            <c:bubble3D val="0"/>
            <c:spPr>
              <a:solidFill>
                <a:srgbClr val="D6DBB2"/>
              </a:solidFill>
              <a:ln w="19050">
                <a:noFill/>
              </a:ln>
              <a:effectLst/>
            </c:spPr>
            <c:extLst>
              <c:ext xmlns:c16="http://schemas.microsoft.com/office/drawing/2014/chart" uri="{C3380CC4-5D6E-409C-BE32-E72D297353CC}">
                <c16:uniqueId val="{00000001-9A58-43F5-A07F-F6A8E60B4042}"/>
              </c:ext>
            </c:extLst>
          </c:dPt>
          <c:dPt>
            <c:idx val="1"/>
            <c:bubble3D val="0"/>
            <c:spPr>
              <a:solidFill>
                <a:srgbClr val="EF6F6C"/>
              </a:solidFill>
              <a:ln w="19050">
                <a:noFill/>
              </a:ln>
              <a:effectLst/>
            </c:spPr>
            <c:extLst>
              <c:ext xmlns:c16="http://schemas.microsoft.com/office/drawing/2014/chart" uri="{C3380CC4-5D6E-409C-BE32-E72D297353CC}">
                <c16:uniqueId val="{00000003-9A58-43F5-A07F-F6A8E60B4042}"/>
              </c:ext>
            </c:extLst>
          </c:dPt>
          <c:dLbls>
            <c:dLbl>
              <c:idx val="0"/>
              <c:layout>
                <c:manualLayout>
                  <c:x val="-0.13070620149620207"/>
                  <c:y val="0.13948603250949104"/>
                </c:manualLayout>
              </c:layout>
              <c:tx>
                <c:rich>
                  <a:bodyPr/>
                  <a:lstStyle/>
                  <a:p>
                    <a:fld id="{B4D0D469-459C-4581-998A-969510AD3B00}" type="PERCENTAGE">
                      <a:rPr lang="en-US" sz="1050" b="1" smtClean="0"/>
                      <a:pPr/>
                      <a:t>[PERCENTAGE]</a:t>
                    </a:fld>
                    <a:r>
                      <a:rPr lang="en-US" dirty="0"/>
                      <a:t> </a:t>
                    </a:r>
                  </a:p>
                </c:rich>
              </c:tx>
              <c:showLegendKey val="0"/>
              <c:showVal val="0"/>
              <c:showCatName val="1"/>
              <c:showSerName val="0"/>
              <c:showPercent val="0"/>
              <c:showBubbleSize val="0"/>
              <c:extLst>
                <c:ext xmlns:c15="http://schemas.microsoft.com/office/drawing/2012/chart" uri="{CE6537A1-D6FC-4f65-9D91-7224C49458BB}">
                  <c15:layout>
                    <c:manualLayout>
                      <c:w val="0.34629913484539038"/>
                      <c:h val="0.10929687756634761"/>
                    </c:manualLayout>
                  </c15:layout>
                  <c15:dlblFieldTable/>
                  <c15:showDataLabelsRange val="0"/>
                </c:ext>
                <c:ext xmlns:c16="http://schemas.microsoft.com/office/drawing/2014/chart" uri="{C3380CC4-5D6E-409C-BE32-E72D297353CC}">
                  <c16:uniqueId val="{00000001-9A58-43F5-A07F-F6A8E60B4042}"/>
                </c:ext>
              </c:extLst>
            </c:dLbl>
            <c:dLbl>
              <c:idx val="1"/>
              <c:layout>
                <c:manualLayout>
                  <c:x val="0.17512945847600739"/>
                  <c:y val="-0.15355381112984143"/>
                </c:manualLayout>
              </c:layout>
              <c:tx>
                <c:rich>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fld id="{487AB1EB-892B-4231-A993-8913FE541CA0}" type="PERCENTAGE">
                      <a:rPr lang="en-US" sz="1100" b="1" smtClean="0"/>
                      <a:pPr>
                        <a:defRPr sz="1100"/>
                      </a:pPr>
                      <a:t>[PERCENTAGE]</a:t>
                    </a:fld>
                    <a:endParaRPr lang="en-US"/>
                  </a:p>
                </c:rich>
              </c:tx>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8902319651218328"/>
                      <c:h val="0.13287071390418728"/>
                    </c:manualLayout>
                  </c15:layout>
                  <c15:dlblFieldTable/>
                  <c15:showDataLabelsRange val="0"/>
                </c:ext>
                <c:ext xmlns:c16="http://schemas.microsoft.com/office/drawing/2014/chart" uri="{C3380CC4-5D6E-409C-BE32-E72D297353CC}">
                  <c16:uniqueId val="{00000003-9A58-43F5-A07F-F6A8E60B4042}"/>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Feminicidios</c:v>
                </c:pt>
                <c:pt idx="1">
                  <c:v>Otros tipos</c:v>
                </c:pt>
              </c:strCache>
            </c:strRef>
          </c:cat>
          <c:val>
            <c:numRef>
              <c:f>Sheet1!$B$2:$B$3</c:f>
              <c:numCache>
                <c:formatCode>General</c:formatCode>
                <c:ptCount val="2"/>
                <c:pt idx="0">
                  <c:v>898</c:v>
                </c:pt>
                <c:pt idx="1">
                  <c:v>1485</c:v>
                </c:pt>
              </c:numCache>
            </c:numRef>
          </c:val>
          <c:extLst>
            <c:ext xmlns:c16="http://schemas.microsoft.com/office/drawing/2014/chart" uri="{C3380CC4-5D6E-409C-BE32-E72D297353CC}">
              <c16:uniqueId val="{00000004-9A58-43F5-A07F-F6A8E60B4042}"/>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FE294-4549-4BCB-A736-70994F5E4C3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C63B4A30-BA1E-4ACC-B594-4CE44E0A1910}">
      <dgm:prSet phldrT="[Text]"/>
      <dgm:spPr>
        <a:solidFill>
          <a:srgbClr val="D6DBB2"/>
        </a:solidFill>
        <a:ln>
          <a:noFill/>
        </a:ln>
      </dgm:spPr>
      <dgm:t>
        <a:bodyPr/>
        <a:lstStyle/>
        <a:p>
          <a:endParaRPr lang="en-US" dirty="0">
            <a:solidFill>
              <a:schemeClr val="tx1"/>
            </a:solidFill>
          </a:endParaRPr>
        </a:p>
      </dgm:t>
    </dgm:pt>
    <dgm:pt modelId="{E9C81553-BE7E-4905-8941-C761D67FFDA4}" type="parTrans" cxnId="{DE2D8712-7881-4790-8FFE-0396734CA9CC}">
      <dgm:prSet/>
      <dgm:spPr/>
      <dgm:t>
        <a:bodyPr/>
        <a:lstStyle/>
        <a:p>
          <a:endParaRPr lang="en-US"/>
        </a:p>
      </dgm:t>
    </dgm:pt>
    <dgm:pt modelId="{F098E978-76A0-407B-9149-B8B88333D5D6}" type="sibTrans" cxnId="{DE2D8712-7881-4790-8FFE-0396734CA9CC}">
      <dgm:prSet/>
      <dgm:spPr/>
      <dgm:t>
        <a:bodyPr/>
        <a:lstStyle/>
        <a:p>
          <a:endParaRPr lang="en-US"/>
        </a:p>
      </dgm:t>
    </dgm:pt>
    <dgm:pt modelId="{5B0A7E4F-3040-4C6D-9924-5FBE1DC680D5}">
      <dgm:prSet phldrT="[Text]" custT="1"/>
      <dgm:spPr/>
      <dgm:t>
        <a:bodyPr/>
        <a:lstStyle/>
        <a:p>
          <a:endParaRPr lang="en-US" sz="1600" dirty="0"/>
        </a:p>
      </dgm:t>
    </dgm:pt>
    <dgm:pt modelId="{9BDD9689-07F4-420B-9151-B3AA5BE2082A}" type="parTrans" cxnId="{C119DDE2-A0CB-456B-BB2E-5B9AE6DAFFFC}">
      <dgm:prSet/>
      <dgm:spPr/>
      <dgm:t>
        <a:bodyPr/>
        <a:lstStyle/>
        <a:p>
          <a:endParaRPr lang="en-US"/>
        </a:p>
      </dgm:t>
    </dgm:pt>
    <dgm:pt modelId="{252610C1-35A6-4F2D-810F-931CDA7D7059}" type="sibTrans" cxnId="{C119DDE2-A0CB-456B-BB2E-5B9AE6DAFFFC}">
      <dgm:prSet/>
      <dgm:spPr/>
      <dgm:t>
        <a:bodyPr/>
        <a:lstStyle/>
        <a:p>
          <a:endParaRPr lang="en-US"/>
        </a:p>
      </dgm:t>
    </dgm:pt>
    <dgm:pt modelId="{30CBDA80-1D59-419B-B0B0-5E7D4CC9BAAF}">
      <dgm:prSet phldrT="[Text]"/>
      <dgm:spPr>
        <a:solidFill>
          <a:srgbClr val="D6DBB2"/>
        </a:solidFill>
        <a:ln>
          <a:noFill/>
        </a:ln>
      </dgm:spPr>
      <dgm:t>
        <a:bodyPr/>
        <a:lstStyle/>
        <a:p>
          <a:endParaRPr lang="en-US" dirty="0">
            <a:solidFill>
              <a:schemeClr val="tx1"/>
            </a:solidFill>
          </a:endParaRPr>
        </a:p>
      </dgm:t>
    </dgm:pt>
    <dgm:pt modelId="{4EEBBE1F-F491-4824-AD33-A2E5F4845DDD}" type="parTrans" cxnId="{84FADCF5-2D90-43EC-8B66-C82EF276379A}">
      <dgm:prSet/>
      <dgm:spPr/>
      <dgm:t>
        <a:bodyPr/>
        <a:lstStyle/>
        <a:p>
          <a:endParaRPr lang="en-US"/>
        </a:p>
      </dgm:t>
    </dgm:pt>
    <dgm:pt modelId="{F2F46F30-ED66-4392-83B6-D37EC1644EC4}" type="sibTrans" cxnId="{84FADCF5-2D90-43EC-8B66-C82EF276379A}">
      <dgm:prSet/>
      <dgm:spPr/>
      <dgm:t>
        <a:bodyPr/>
        <a:lstStyle/>
        <a:p>
          <a:endParaRPr lang="en-US"/>
        </a:p>
      </dgm:t>
    </dgm:pt>
    <dgm:pt modelId="{6C9FEB35-18D0-4AF9-844A-7959913BF4E9}">
      <dgm:prSet phldrT="[Text]"/>
      <dgm:spPr>
        <a:solidFill>
          <a:srgbClr val="D6DBB2"/>
        </a:solidFill>
        <a:ln>
          <a:noFill/>
        </a:ln>
      </dgm:spPr>
      <dgm:t>
        <a:bodyPr/>
        <a:lstStyle/>
        <a:p>
          <a:endParaRPr lang="en-US" dirty="0">
            <a:solidFill>
              <a:schemeClr val="tx1"/>
            </a:solidFill>
          </a:endParaRPr>
        </a:p>
      </dgm:t>
    </dgm:pt>
    <dgm:pt modelId="{774009E2-F51D-4875-8A0E-2E80640A8A58}" type="parTrans" cxnId="{3D105230-0495-4FE1-B202-0311C2A3D5CC}">
      <dgm:prSet/>
      <dgm:spPr/>
      <dgm:t>
        <a:bodyPr/>
        <a:lstStyle/>
        <a:p>
          <a:endParaRPr lang="en-US"/>
        </a:p>
      </dgm:t>
    </dgm:pt>
    <dgm:pt modelId="{3B55FE82-20F7-43FE-9B67-3138D8BBCF6F}" type="sibTrans" cxnId="{3D105230-0495-4FE1-B202-0311C2A3D5CC}">
      <dgm:prSet/>
      <dgm:spPr/>
      <dgm:t>
        <a:bodyPr/>
        <a:lstStyle/>
        <a:p>
          <a:endParaRPr lang="en-US"/>
        </a:p>
      </dgm:t>
    </dgm:pt>
    <dgm:pt modelId="{B6397457-EC9F-4826-A95C-9EC61E67AE1B}">
      <dgm:prSet phldrT="[Text]"/>
      <dgm:spPr/>
      <dgm:t>
        <a:bodyPr/>
        <a:lstStyle/>
        <a:p>
          <a:endParaRPr lang="en-US" dirty="0"/>
        </a:p>
      </dgm:t>
    </dgm:pt>
    <dgm:pt modelId="{E51EFCEA-2C81-44FB-AAB5-968E455ABAC6}" type="parTrans" cxnId="{8A688F98-FD71-43CA-B1F5-6018EAD4AFCE}">
      <dgm:prSet/>
      <dgm:spPr/>
      <dgm:t>
        <a:bodyPr/>
        <a:lstStyle/>
        <a:p>
          <a:endParaRPr lang="en-US"/>
        </a:p>
      </dgm:t>
    </dgm:pt>
    <dgm:pt modelId="{54A559C6-F0D4-4C36-A5F0-F2A0E2B59FBB}" type="sibTrans" cxnId="{8A688F98-FD71-43CA-B1F5-6018EAD4AFCE}">
      <dgm:prSet/>
      <dgm:spPr/>
      <dgm:t>
        <a:bodyPr/>
        <a:lstStyle/>
        <a:p>
          <a:endParaRPr lang="en-US"/>
        </a:p>
      </dgm:t>
    </dgm:pt>
    <dgm:pt modelId="{BB49A1DB-ED31-462E-B2C8-6C6F1E40E58A}">
      <dgm:prSet phldrT="[Text]"/>
      <dgm:spPr/>
      <dgm:t>
        <a:bodyPr/>
        <a:lstStyle/>
        <a:p>
          <a:endParaRPr lang="en-US" dirty="0"/>
        </a:p>
      </dgm:t>
    </dgm:pt>
    <dgm:pt modelId="{D71AC223-4F66-42ED-A3A8-2C25366D70C8}" type="parTrans" cxnId="{10ED1E3C-3A20-4B2E-A508-252C95E669D2}">
      <dgm:prSet/>
      <dgm:spPr/>
      <dgm:t>
        <a:bodyPr/>
        <a:lstStyle/>
        <a:p>
          <a:endParaRPr lang="en-US"/>
        </a:p>
      </dgm:t>
    </dgm:pt>
    <dgm:pt modelId="{9DE3D1AA-40CA-49C6-A3E9-B48531AB9E00}" type="sibTrans" cxnId="{10ED1E3C-3A20-4B2E-A508-252C95E669D2}">
      <dgm:prSet/>
      <dgm:spPr/>
      <dgm:t>
        <a:bodyPr/>
        <a:lstStyle/>
        <a:p>
          <a:endParaRPr lang="en-US"/>
        </a:p>
      </dgm:t>
    </dgm:pt>
    <dgm:pt modelId="{1700893D-C645-4219-8FA1-449F45C300EE}">
      <dgm:prSet phldrT="[Text]" custT="1"/>
      <dgm:spPr/>
      <dgm:t>
        <a:bodyPr/>
        <a:lstStyle/>
        <a:p>
          <a:pPr>
            <a:buFont typeface="Arial" panose="020B0604020202020204" pitchFamily="34" charset="0"/>
            <a:buChar char="•"/>
          </a:pPr>
          <a:endParaRPr lang="en-US" sz="1600" dirty="0"/>
        </a:p>
      </dgm:t>
    </dgm:pt>
    <dgm:pt modelId="{6D073B88-A96E-4C3D-A50E-6E3E7987B624}" type="parTrans" cxnId="{AC7E6666-A432-4DFB-B6B7-5C086C8D0BD4}">
      <dgm:prSet/>
      <dgm:spPr/>
      <dgm:t>
        <a:bodyPr/>
        <a:lstStyle/>
        <a:p>
          <a:endParaRPr lang="en-US"/>
        </a:p>
      </dgm:t>
    </dgm:pt>
    <dgm:pt modelId="{43AA4092-E2B3-4CC5-A10A-E4D7FD7B10DD}" type="sibTrans" cxnId="{AC7E6666-A432-4DFB-B6B7-5C086C8D0BD4}">
      <dgm:prSet/>
      <dgm:spPr/>
      <dgm:t>
        <a:bodyPr/>
        <a:lstStyle/>
        <a:p>
          <a:endParaRPr lang="en-US"/>
        </a:p>
      </dgm:t>
    </dgm:pt>
    <dgm:pt modelId="{46E0034E-A7BA-4472-A57C-F64C0E819917}">
      <dgm:prSet phldrT="[Text]" custT="1"/>
      <dgm:spPr/>
      <dgm:t>
        <a:bodyPr/>
        <a:lstStyle/>
        <a:p>
          <a:pPr>
            <a:buFont typeface="Arial" panose="020B0604020202020204" pitchFamily="34" charset="0"/>
            <a:buChar char="•"/>
          </a:pPr>
          <a:endParaRPr lang="en-US" sz="1600" dirty="0"/>
        </a:p>
      </dgm:t>
    </dgm:pt>
    <dgm:pt modelId="{34E84866-5C56-4B06-980F-DD9674D9750C}" type="parTrans" cxnId="{D96131B8-492E-448C-B2A1-403551AC7D09}">
      <dgm:prSet/>
      <dgm:spPr/>
      <dgm:t>
        <a:bodyPr/>
        <a:lstStyle/>
        <a:p>
          <a:endParaRPr lang="en-US"/>
        </a:p>
      </dgm:t>
    </dgm:pt>
    <dgm:pt modelId="{497EE1D4-E553-4199-A1B1-0A5D058A0045}" type="sibTrans" cxnId="{D96131B8-492E-448C-B2A1-403551AC7D09}">
      <dgm:prSet/>
      <dgm:spPr/>
      <dgm:t>
        <a:bodyPr/>
        <a:lstStyle/>
        <a:p>
          <a:endParaRPr lang="en-US"/>
        </a:p>
      </dgm:t>
    </dgm:pt>
    <dgm:pt modelId="{4FBB954E-672C-4714-8BC0-EEB665381295}">
      <dgm:prSet phldrT="[Text]" custT="1"/>
      <dgm:spPr/>
      <dgm:t>
        <a:bodyPr/>
        <a:lstStyle/>
        <a:p>
          <a:endParaRPr lang="en-US" sz="1600" dirty="0"/>
        </a:p>
      </dgm:t>
    </dgm:pt>
    <dgm:pt modelId="{79BFA5A3-D275-40EB-B531-AC022D74DD3E}" type="parTrans" cxnId="{A2A8924A-2E6F-451F-B263-43DCC78EB7DC}">
      <dgm:prSet/>
      <dgm:spPr/>
      <dgm:t>
        <a:bodyPr/>
        <a:lstStyle/>
        <a:p>
          <a:endParaRPr lang="en-US"/>
        </a:p>
      </dgm:t>
    </dgm:pt>
    <dgm:pt modelId="{7BC909DD-37E3-44B1-96E3-AE08E28BB357}" type="sibTrans" cxnId="{A2A8924A-2E6F-451F-B263-43DCC78EB7DC}">
      <dgm:prSet/>
      <dgm:spPr/>
      <dgm:t>
        <a:bodyPr/>
        <a:lstStyle/>
        <a:p>
          <a:endParaRPr lang="en-US"/>
        </a:p>
      </dgm:t>
    </dgm:pt>
    <dgm:pt modelId="{3FA0D3BE-1C4C-4C5F-9F76-277C77AD4080}">
      <dgm:prSet phldrT="[Text]"/>
      <dgm:spPr>
        <a:solidFill>
          <a:srgbClr val="D6DBB2"/>
        </a:solidFill>
        <a:ln>
          <a:noFill/>
        </a:ln>
      </dgm:spPr>
      <dgm:t>
        <a:bodyPr/>
        <a:lstStyle/>
        <a:p>
          <a:r>
            <a:rPr lang="en-US" dirty="0"/>
            <a:t> </a:t>
          </a:r>
        </a:p>
      </dgm:t>
    </dgm:pt>
    <dgm:pt modelId="{88BA8F46-97BF-4170-A22B-430CD17E7CA1}" type="parTrans" cxnId="{43AED4BF-9BA1-4C58-B593-88ED0EB33474}">
      <dgm:prSet/>
      <dgm:spPr/>
      <dgm:t>
        <a:bodyPr/>
        <a:lstStyle/>
        <a:p>
          <a:endParaRPr lang="en-US"/>
        </a:p>
      </dgm:t>
    </dgm:pt>
    <dgm:pt modelId="{8C080CB2-1FBA-4ADA-B1C0-E060BB475BD7}" type="sibTrans" cxnId="{43AED4BF-9BA1-4C58-B593-88ED0EB33474}">
      <dgm:prSet/>
      <dgm:spPr/>
      <dgm:t>
        <a:bodyPr/>
        <a:lstStyle/>
        <a:p>
          <a:endParaRPr lang="en-US"/>
        </a:p>
      </dgm:t>
    </dgm:pt>
    <dgm:pt modelId="{D9017862-229C-4429-AC83-3709F7E09C6B}">
      <dgm:prSet phldrT="[Text]"/>
      <dgm:spPr/>
      <dgm:t>
        <a:bodyPr/>
        <a:lstStyle/>
        <a:p>
          <a:endParaRPr lang="en-US" dirty="0"/>
        </a:p>
      </dgm:t>
    </dgm:pt>
    <dgm:pt modelId="{EE549C4D-46F1-4CD5-A56F-EF732BC24DEE}" type="parTrans" cxnId="{3409D18C-4AEF-4FA9-AE38-0AD393CC3359}">
      <dgm:prSet/>
      <dgm:spPr/>
      <dgm:t>
        <a:bodyPr/>
        <a:lstStyle/>
        <a:p>
          <a:endParaRPr lang="en-US"/>
        </a:p>
      </dgm:t>
    </dgm:pt>
    <dgm:pt modelId="{B11DF6E7-F074-492A-A96D-CB80778AED5E}" type="sibTrans" cxnId="{3409D18C-4AEF-4FA9-AE38-0AD393CC3359}">
      <dgm:prSet/>
      <dgm:spPr/>
      <dgm:t>
        <a:bodyPr/>
        <a:lstStyle/>
        <a:p>
          <a:endParaRPr lang="en-US"/>
        </a:p>
      </dgm:t>
    </dgm:pt>
    <dgm:pt modelId="{6DDA5547-3826-4A60-9406-D9F326B02B71}" type="pres">
      <dgm:prSet presAssocID="{BF3FE294-4549-4BCB-A736-70994F5E4C32}" presName="theList" presStyleCnt="0">
        <dgm:presLayoutVars>
          <dgm:dir/>
          <dgm:animLvl val="lvl"/>
          <dgm:resizeHandles val="exact"/>
        </dgm:presLayoutVars>
      </dgm:prSet>
      <dgm:spPr/>
    </dgm:pt>
    <dgm:pt modelId="{D00C49F0-2B6F-4CF5-A402-B1C34F345A49}" type="pres">
      <dgm:prSet presAssocID="{C63B4A30-BA1E-4ACC-B594-4CE44E0A1910}" presName="compNode" presStyleCnt="0"/>
      <dgm:spPr/>
    </dgm:pt>
    <dgm:pt modelId="{7E10FCF9-EA09-4B1D-8253-1883EFFC2804}" type="pres">
      <dgm:prSet presAssocID="{C63B4A30-BA1E-4ACC-B594-4CE44E0A1910}" presName="noGeometry" presStyleCnt="0"/>
      <dgm:spPr/>
    </dgm:pt>
    <dgm:pt modelId="{6CBE7DB1-B163-4B01-BA0F-5BDEEB84C3EC}" type="pres">
      <dgm:prSet presAssocID="{C63B4A30-BA1E-4ACC-B594-4CE44E0A1910}" presName="childTextVisible" presStyleLbl="bgAccFollowNode1" presStyleIdx="0" presStyleCnt="4">
        <dgm:presLayoutVars>
          <dgm:bulletEnabled val="1"/>
        </dgm:presLayoutVars>
      </dgm:prSet>
      <dgm:spPr/>
    </dgm:pt>
    <dgm:pt modelId="{E6EEDAD0-256D-4676-84BD-1BC622646D22}" type="pres">
      <dgm:prSet presAssocID="{C63B4A30-BA1E-4ACC-B594-4CE44E0A1910}" presName="childTextHidden" presStyleLbl="bgAccFollowNode1" presStyleIdx="0" presStyleCnt="4"/>
      <dgm:spPr/>
    </dgm:pt>
    <dgm:pt modelId="{F8C0A2FC-357D-4BF6-90C9-4BDC3F9495DB}" type="pres">
      <dgm:prSet presAssocID="{C63B4A30-BA1E-4ACC-B594-4CE44E0A1910}" presName="parentText" presStyleLbl="node1" presStyleIdx="0" presStyleCnt="4">
        <dgm:presLayoutVars>
          <dgm:chMax val="1"/>
          <dgm:bulletEnabled val="1"/>
        </dgm:presLayoutVars>
      </dgm:prSet>
      <dgm:spPr/>
    </dgm:pt>
    <dgm:pt modelId="{A50A496C-4C26-4067-9203-26B158CBB80B}" type="pres">
      <dgm:prSet presAssocID="{C63B4A30-BA1E-4ACC-B594-4CE44E0A1910}" presName="aSpace" presStyleCnt="0"/>
      <dgm:spPr/>
    </dgm:pt>
    <dgm:pt modelId="{744E4D9F-8591-492F-8F58-493621E6CACF}" type="pres">
      <dgm:prSet presAssocID="{30CBDA80-1D59-419B-B0B0-5E7D4CC9BAAF}" presName="compNode" presStyleCnt="0"/>
      <dgm:spPr/>
    </dgm:pt>
    <dgm:pt modelId="{6518EDA8-9E40-43C0-851B-3BB66EA03C10}" type="pres">
      <dgm:prSet presAssocID="{30CBDA80-1D59-419B-B0B0-5E7D4CC9BAAF}" presName="noGeometry" presStyleCnt="0"/>
      <dgm:spPr/>
    </dgm:pt>
    <dgm:pt modelId="{42EAB657-D1C0-4DAD-BD77-76DA6C0A3775}" type="pres">
      <dgm:prSet presAssocID="{30CBDA80-1D59-419B-B0B0-5E7D4CC9BAAF}" presName="childTextVisible" presStyleLbl="bgAccFollowNode1" presStyleIdx="1" presStyleCnt="4">
        <dgm:presLayoutVars>
          <dgm:bulletEnabled val="1"/>
        </dgm:presLayoutVars>
      </dgm:prSet>
      <dgm:spPr/>
    </dgm:pt>
    <dgm:pt modelId="{5AA6ACFC-249A-471C-82B9-B8C2A74E1988}" type="pres">
      <dgm:prSet presAssocID="{30CBDA80-1D59-419B-B0B0-5E7D4CC9BAAF}" presName="childTextHidden" presStyleLbl="bgAccFollowNode1" presStyleIdx="1" presStyleCnt="4"/>
      <dgm:spPr/>
    </dgm:pt>
    <dgm:pt modelId="{77DCE3A0-9588-4F0D-BF2B-D44F2C44E200}" type="pres">
      <dgm:prSet presAssocID="{30CBDA80-1D59-419B-B0B0-5E7D4CC9BAAF}" presName="parentText" presStyleLbl="node1" presStyleIdx="1" presStyleCnt="4">
        <dgm:presLayoutVars>
          <dgm:chMax val="1"/>
          <dgm:bulletEnabled val="1"/>
        </dgm:presLayoutVars>
      </dgm:prSet>
      <dgm:spPr/>
    </dgm:pt>
    <dgm:pt modelId="{BF602650-DB15-44DC-ACF2-346980C87693}" type="pres">
      <dgm:prSet presAssocID="{30CBDA80-1D59-419B-B0B0-5E7D4CC9BAAF}" presName="aSpace" presStyleCnt="0"/>
      <dgm:spPr/>
    </dgm:pt>
    <dgm:pt modelId="{2F228F35-4952-4848-BAA2-578E49AB2E60}" type="pres">
      <dgm:prSet presAssocID="{6C9FEB35-18D0-4AF9-844A-7959913BF4E9}" presName="compNode" presStyleCnt="0"/>
      <dgm:spPr/>
    </dgm:pt>
    <dgm:pt modelId="{FBEE5B74-CD96-4F10-823E-D06C51031AE9}" type="pres">
      <dgm:prSet presAssocID="{6C9FEB35-18D0-4AF9-844A-7959913BF4E9}" presName="noGeometry" presStyleCnt="0"/>
      <dgm:spPr/>
    </dgm:pt>
    <dgm:pt modelId="{7F4E7FF2-90C2-43B6-8624-0631D72A4411}" type="pres">
      <dgm:prSet presAssocID="{6C9FEB35-18D0-4AF9-844A-7959913BF4E9}" presName="childTextVisible" presStyleLbl="bgAccFollowNode1" presStyleIdx="2" presStyleCnt="4">
        <dgm:presLayoutVars>
          <dgm:bulletEnabled val="1"/>
        </dgm:presLayoutVars>
      </dgm:prSet>
      <dgm:spPr/>
    </dgm:pt>
    <dgm:pt modelId="{B8861B65-FAC5-4AAE-80F6-04D7DC75EB9F}" type="pres">
      <dgm:prSet presAssocID="{6C9FEB35-18D0-4AF9-844A-7959913BF4E9}" presName="childTextHidden" presStyleLbl="bgAccFollowNode1" presStyleIdx="2" presStyleCnt="4"/>
      <dgm:spPr/>
    </dgm:pt>
    <dgm:pt modelId="{58801846-A027-4504-8C2C-148C73E164B6}" type="pres">
      <dgm:prSet presAssocID="{6C9FEB35-18D0-4AF9-844A-7959913BF4E9}" presName="parentText" presStyleLbl="node1" presStyleIdx="2" presStyleCnt="4">
        <dgm:presLayoutVars>
          <dgm:chMax val="1"/>
          <dgm:bulletEnabled val="1"/>
        </dgm:presLayoutVars>
      </dgm:prSet>
      <dgm:spPr/>
    </dgm:pt>
    <dgm:pt modelId="{481F5BF5-5869-4429-925A-7813D21FAAC9}" type="pres">
      <dgm:prSet presAssocID="{6C9FEB35-18D0-4AF9-844A-7959913BF4E9}" presName="aSpace" presStyleCnt="0"/>
      <dgm:spPr/>
    </dgm:pt>
    <dgm:pt modelId="{BCFABCF1-6F11-41A3-8E98-775E73EF6952}" type="pres">
      <dgm:prSet presAssocID="{3FA0D3BE-1C4C-4C5F-9F76-277C77AD4080}" presName="compNode" presStyleCnt="0"/>
      <dgm:spPr/>
    </dgm:pt>
    <dgm:pt modelId="{626594C2-2D0F-4B3B-839B-2E50C3D0EE9A}" type="pres">
      <dgm:prSet presAssocID="{3FA0D3BE-1C4C-4C5F-9F76-277C77AD4080}" presName="noGeometry" presStyleCnt="0"/>
      <dgm:spPr/>
    </dgm:pt>
    <dgm:pt modelId="{3E370644-5F26-4764-AC89-715733E39B58}" type="pres">
      <dgm:prSet presAssocID="{3FA0D3BE-1C4C-4C5F-9F76-277C77AD4080}" presName="childTextVisible" presStyleLbl="bgAccFollowNode1" presStyleIdx="3" presStyleCnt="4">
        <dgm:presLayoutVars>
          <dgm:bulletEnabled val="1"/>
        </dgm:presLayoutVars>
      </dgm:prSet>
      <dgm:spPr/>
    </dgm:pt>
    <dgm:pt modelId="{F9C1548C-C1FB-49DC-9880-C3DE94041134}" type="pres">
      <dgm:prSet presAssocID="{3FA0D3BE-1C4C-4C5F-9F76-277C77AD4080}" presName="childTextHidden" presStyleLbl="bgAccFollowNode1" presStyleIdx="3" presStyleCnt="4"/>
      <dgm:spPr/>
    </dgm:pt>
    <dgm:pt modelId="{F231A15A-69CA-49D6-89E7-FA22B2E8B9E5}" type="pres">
      <dgm:prSet presAssocID="{3FA0D3BE-1C4C-4C5F-9F76-277C77AD4080}" presName="parentText" presStyleLbl="node1" presStyleIdx="3" presStyleCnt="4">
        <dgm:presLayoutVars>
          <dgm:chMax val="1"/>
          <dgm:bulletEnabled val="1"/>
        </dgm:presLayoutVars>
      </dgm:prSet>
      <dgm:spPr/>
    </dgm:pt>
  </dgm:ptLst>
  <dgm:cxnLst>
    <dgm:cxn modelId="{A2FEFB02-C50F-40C3-B593-766D7B9711DD}" type="presOf" srcId="{30CBDA80-1D59-419B-B0B0-5E7D4CC9BAAF}" destId="{77DCE3A0-9588-4F0D-BF2B-D44F2C44E200}" srcOrd="0" destOrd="0" presId="urn:microsoft.com/office/officeart/2005/8/layout/hProcess6"/>
    <dgm:cxn modelId="{DE2D8712-7881-4790-8FFE-0396734CA9CC}" srcId="{BF3FE294-4549-4BCB-A736-70994F5E4C32}" destId="{C63B4A30-BA1E-4ACC-B594-4CE44E0A1910}" srcOrd="0" destOrd="0" parTransId="{E9C81553-BE7E-4905-8941-C761D67FFDA4}" sibTransId="{F098E978-76A0-407B-9149-B8B88333D5D6}"/>
    <dgm:cxn modelId="{7E14BD12-D7B3-455B-835D-4B79C751C65C}" type="presOf" srcId="{4FBB954E-672C-4714-8BC0-EEB665381295}" destId="{E6EEDAD0-256D-4676-84BD-1BC622646D22}" srcOrd="1" destOrd="1" presId="urn:microsoft.com/office/officeart/2005/8/layout/hProcess6"/>
    <dgm:cxn modelId="{F186F619-5BB8-4D80-847D-B37D1775B140}" type="presOf" srcId="{B6397457-EC9F-4826-A95C-9EC61E67AE1B}" destId="{7F4E7FF2-90C2-43B6-8624-0631D72A4411}" srcOrd="0" destOrd="0" presId="urn:microsoft.com/office/officeart/2005/8/layout/hProcess6"/>
    <dgm:cxn modelId="{0DC7582A-2EEC-45D8-BC7C-ACA21D76ED67}" type="presOf" srcId="{BF3FE294-4549-4BCB-A736-70994F5E4C32}" destId="{6DDA5547-3826-4A60-9406-D9F326B02B71}" srcOrd="0" destOrd="0" presId="urn:microsoft.com/office/officeart/2005/8/layout/hProcess6"/>
    <dgm:cxn modelId="{3D105230-0495-4FE1-B202-0311C2A3D5CC}" srcId="{BF3FE294-4549-4BCB-A736-70994F5E4C32}" destId="{6C9FEB35-18D0-4AF9-844A-7959913BF4E9}" srcOrd="2" destOrd="0" parTransId="{774009E2-F51D-4875-8A0E-2E80640A8A58}" sibTransId="{3B55FE82-20F7-43FE-9B67-3138D8BBCF6F}"/>
    <dgm:cxn modelId="{ADAFA83A-AED2-4DFB-B0D8-CDEFD8EC1F2B}" type="presOf" srcId="{B6397457-EC9F-4826-A95C-9EC61E67AE1B}" destId="{B8861B65-FAC5-4AAE-80F6-04D7DC75EB9F}" srcOrd="1" destOrd="0" presId="urn:microsoft.com/office/officeart/2005/8/layout/hProcess6"/>
    <dgm:cxn modelId="{10ED1E3C-3A20-4B2E-A508-252C95E669D2}" srcId="{6C9FEB35-18D0-4AF9-844A-7959913BF4E9}" destId="{BB49A1DB-ED31-462E-B2C8-6C6F1E40E58A}" srcOrd="1" destOrd="0" parTransId="{D71AC223-4F66-42ED-A3A8-2C25366D70C8}" sibTransId="{9DE3D1AA-40CA-49C6-A3E9-B48531AB9E00}"/>
    <dgm:cxn modelId="{091C2D62-EE42-4222-9A8E-4E2D937D83F9}" type="presOf" srcId="{4FBB954E-672C-4714-8BC0-EEB665381295}" destId="{6CBE7DB1-B163-4B01-BA0F-5BDEEB84C3EC}" srcOrd="0" destOrd="1" presId="urn:microsoft.com/office/officeart/2005/8/layout/hProcess6"/>
    <dgm:cxn modelId="{FA2CF043-127E-4808-B009-2C0914A9FFBD}" type="presOf" srcId="{6C9FEB35-18D0-4AF9-844A-7959913BF4E9}" destId="{58801846-A027-4504-8C2C-148C73E164B6}" srcOrd="0" destOrd="0" presId="urn:microsoft.com/office/officeart/2005/8/layout/hProcess6"/>
    <dgm:cxn modelId="{AC7E6666-A432-4DFB-B6B7-5C086C8D0BD4}" srcId="{30CBDA80-1D59-419B-B0B0-5E7D4CC9BAAF}" destId="{1700893D-C645-4219-8FA1-449F45C300EE}" srcOrd="1" destOrd="0" parTransId="{6D073B88-A96E-4C3D-A50E-6E3E7987B624}" sibTransId="{43AA4092-E2B3-4CC5-A10A-E4D7FD7B10DD}"/>
    <dgm:cxn modelId="{CAC1E846-6A6D-47FC-826B-0BEDDFDD68B5}" type="presOf" srcId="{1700893D-C645-4219-8FA1-449F45C300EE}" destId="{42EAB657-D1C0-4DAD-BD77-76DA6C0A3775}" srcOrd="0" destOrd="1" presId="urn:microsoft.com/office/officeart/2005/8/layout/hProcess6"/>
    <dgm:cxn modelId="{A2A8924A-2E6F-451F-B263-43DCC78EB7DC}" srcId="{C63B4A30-BA1E-4ACC-B594-4CE44E0A1910}" destId="{4FBB954E-672C-4714-8BC0-EEB665381295}" srcOrd="1" destOrd="0" parTransId="{79BFA5A3-D275-40EB-B531-AC022D74DD3E}" sibTransId="{7BC909DD-37E3-44B1-96E3-AE08E28BB357}"/>
    <dgm:cxn modelId="{4886DD6A-6C20-48C1-8DBD-096A7B97D744}" type="presOf" srcId="{46E0034E-A7BA-4472-A57C-F64C0E819917}" destId="{5AA6ACFC-249A-471C-82B9-B8C2A74E1988}" srcOrd="1" destOrd="0" presId="urn:microsoft.com/office/officeart/2005/8/layout/hProcess6"/>
    <dgm:cxn modelId="{F0B1BE6F-0F50-428F-B145-63352531A4CD}" type="presOf" srcId="{BB49A1DB-ED31-462E-B2C8-6C6F1E40E58A}" destId="{7F4E7FF2-90C2-43B6-8624-0631D72A4411}" srcOrd="0" destOrd="1" presId="urn:microsoft.com/office/officeart/2005/8/layout/hProcess6"/>
    <dgm:cxn modelId="{0505C771-D93D-4DCA-932B-D16C57B56D39}" type="presOf" srcId="{C63B4A30-BA1E-4ACC-B594-4CE44E0A1910}" destId="{F8C0A2FC-357D-4BF6-90C9-4BDC3F9495DB}" srcOrd="0" destOrd="0" presId="urn:microsoft.com/office/officeart/2005/8/layout/hProcess6"/>
    <dgm:cxn modelId="{08EDC553-A75D-4267-81CF-B9046C15ED9C}" type="presOf" srcId="{5B0A7E4F-3040-4C6D-9924-5FBE1DC680D5}" destId="{6CBE7DB1-B163-4B01-BA0F-5BDEEB84C3EC}" srcOrd="0" destOrd="0" presId="urn:microsoft.com/office/officeart/2005/8/layout/hProcess6"/>
    <dgm:cxn modelId="{5E288F83-CABF-4F38-A654-EBE115ED4C98}" type="presOf" srcId="{D9017862-229C-4429-AC83-3709F7E09C6B}" destId="{F9C1548C-C1FB-49DC-9880-C3DE94041134}" srcOrd="1" destOrd="0" presId="urn:microsoft.com/office/officeart/2005/8/layout/hProcess6"/>
    <dgm:cxn modelId="{3409D18C-4AEF-4FA9-AE38-0AD393CC3359}" srcId="{3FA0D3BE-1C4C-4C5F-9F76-277C77AD4080}" destId="{D9017862-229C-4429-AC83-3709F7E09C6B}" srcOrd="0" destOrd="0" parTransId="{EE549C4D-46F1-4CD5-A56F-EF732BC24DEE}" sibTransId="{B11DF6E7-F074-492A-A96D-CB80778AED5E}"/>
    <dgm:cxn modelId="{A6F67A95-F7FC-4684-B65D-289CD9C89D18}" type="presOf" srcId="{1700893D-C645-4219-8FA1-449F45C300EE}" destId="{5AA6ACFC-249A-471C-82B9-B8C2A74E1988}" srcOrd="1" destOrd="1" presId="urn:microsoft.com/office/officeart/2005/8/layout/hProcess6"/>
    <dgm:cxn modelId="{8A688F98-FD71-43CA-B1F5-6018EAD4AFCE}" srcId="{6C9FEB35-18D0-4AF9-844A-7959913BF4E9}" destId="{B6397457-EC9F-4826-A95C-9EC61E67AE1B}" srcOrd="0" destOrd="0" parTransId="{E51EFCEA-2C81-44FB-AAB5-968E455ABAC6}" sibTransId="{54A559C6-F0D4-4C36-A5F0-F2A0E2B59FBB}"/>
    <dgm:cxn modelId="{325806A0-3FBE-455E-9998-4662296133D9}" type="presOf" srcId="{D9017862-229C-4429-AC83-3709F7E09C6B}" destId="{3E370644-5F26-4764-AC89-715733E39B58}" srcOrd="0" destOrd="0" presId="urn:microsoft.com/office/officeart/2005/8/layout/hProcess6"/>
    <dgm:cxn modelId="{59BA21AC-ED1D-4D68-97F5-5DC6B33DB5B9}" type="presOf" srcId="{5B0A7E4F-3040-4C6D-9924-5FBE1DC680D5}" destId="{E6EEDAD0-256D-4676-84BD-1BC622646D22}" srcOrd="1" destOrd="0" presId="urn:microsoft.com/office/officeart/2005/8/layout/hProcess6"/>
    <dgm:cxn modelId="{D96131B8-492E-448C-B2A1-403551AC7D09}" srcId="{30CBDA80-1D59-419B-B0B0-5E7D4CC9BAAF}" destId="{46E0034E-A7BA-4472-A57C-F64C0E819917}" srcOrd="0" destOrd="0" parTransId="{34E84866-5C56-4B06-980F-DD9674D9750C}" sibTransId="{497EE1D4-E553-4199-A1B1-0A5D058A0045}"/>
    <dgm:cxn modelId="{43AED4BF-9BA1-4C58-B593-88ED0EB33474}" srcId="{BF3FE294-4549-4BCB-A736-70994F5E4C32}" destId="{3FA0D3BE-1C4C-4C5F-9F76-277C77AD4080}" srcOrd="3" destOrd="0" parTransId="{88BA8F46-97BF-4170-A22B-430CD17E7CA1}" sibTransId="{8C080CB2-1FBA-4ADA-B1C0-E060BB475BD7}"/>
    <dgm:cxn modelId="{6FE7CFC3-74CE-4FD6-997A-A36CC2F6EE96}" type="presOf" srcId="{46E0034E-A7BA-4472-A57C-F64C0E819917}" destId="{42EAB657-D1C0-4DAD-BD77-76DA6C0A3775}" srcOrd="0" destOrd="0" presId="urn:microsoft.com/office/officeart/2005/8/layout/hProcess6"/>
    <dgm:cxn modelId="{C119DDE2-A0CB-456B-BB2E-5B9AE6DAFFFC}" srcId="{C63B4A30-BA1E-4ACC-B594-4CE44E0A1910}" destId="{5B0A7E4F-3040-4C6D-9924-5FBE1DC680D5}" srcOrd="0" destOrd="0" parTransId="{9BDD9689-07F4-420B-9151-B3AA5BE2082A}" sibTransId="{252610C1-35A6-4F2D-810F-931CDA7D7059}"/>
    <dgm:cxn modelId="{C99923E6-E94E-4BE4-A6B8-1F8C4DB4AEDE}" type="presOf" srcId="{3FA0D3BE-1C4C-4C5F-9F76-277C77AD4080}" destId="{F231A15A-69CA-49D6-89E7-FA22B2E8B9E5}" srcOrd="0" destOrd="0" presId="urn:microsoft.com/office/officeart/2005/8/layout/hProcess6"/>
    <dgm:cxn modelId="{2573D3E6-698D-44C3-9FE5-4F51CDD6877B}" type="presOf" srcId="{BB49A1DB-ED31-462E-B2C8-6C6F1E40E58A}" destId="{B8861B65-FAC5-4AAE-80F6-04D7DC75EB9F}" srcOrd="1" destOrd="1" presId="urn:microsoft.com/office/officeart/2005/8/layout/hProcess6"/>
    <dgm:cxn modelId="{84FADCF5-2D90-43EC-8B66-C82EF276379A}" srcId="{BF3FE294-4549-4BCB-A736-70994F5E4C32}" destId="{30CBDA80-1D59-419B-B0B0-5E7D4CC9BAAF}" srcOrd="1" destOrd="0" parTransId="{4EEBBE1F-F491-4824-AD33-A2E5F4845DDD}" sibTransId="{F2F46F30-ED66-4392-83B6-D37EC1644EC4}"/>
    <dgm:cxn modelId="{526A8533-3E1B-4E96-9084-94C19C2F30C3}" type="presParOf" srcId="{6DDA5547-3826-4A60-9406-D9F326B02B71}" destId="{D00C49F0-2B6F-4CF5-A402-B1C34F345A49}" srcOrd="0" destOrd="0" presId="urn:microsoft.com/office/officeart/2005/8/layout/hProcess6"/>
    <dgm:cxn modelId="{A953F13D-1FC8-4A1A-BE3C-67232DA7B899}" type="presParOf" srcId="{D00C49F0-2B6F-4CF5-A402-B1C34F345A49}" destId="{7E10FCF9-EA09-4B1D-8253-1883EFFC2804}" srcOrd="0" destOrd="0" presId="urn:microsoft.com/office/officeart/2005/8/layout/hProcess6"/>
    <dgm:cxn modelId="{ED5ECDA4-4341-48DF-B842-74AC126D311A}" type="presParOf" srcId="{D00C49F0-2B6F-4CF5-A402-B1C34F345A49}" destId="{6CBE7DB1-B163-4B01-BA0F-5BDEEB84C3EC}" srcOrd="1" destOrd="0" presId="urn:microsoft.com/office/officeart/2005/8/layout/hProcess6"/>
    <dgm:cxn modelId="{EAA27395-67AF-4C74-8033-850D1332E7D4}" type="presParOf" srcId="{D00C49F0-2B6F-4CF5-A402-B1C34F345A49}" destId="{E6EEDAD0-256D-4676-84BD-1BC622646D22}" srcOrd="2" destOrd="0" presId="urn:microsoft.com/office/officeart/2005/8/layout/hProcess6"/>
    <dgm:cxn modelId="{015444EE-9137-4CD1-94D6-6CE1314CCAE9}" type="presParOf" srcId="{D00C49F0-2B6F-4CF5-A402-B1C34F345A49}" destId="{F8C0A2FC-357D-4BF6-90C9-4BDC3F9495DB}" srcOrd="3" destOrd="0" presId="urn:microsoft.com/office/officeart/2005/8/layout/hProcess6"/>
    <dgm:cxn modelId="{44F5343C-8E48-4B04-B222-66D2CD6E3612}" type="presParOf" srcId="{6DDA5547-3826-4A60-9406-D9F326B02B71}" destId="{A50A496C-4C26-4067-9203-26B158CBB80B}" srcOrd="1" destOrd="0" presId="urn:microsoft.com/office/officeart/2005/8/layout/hProcess6"/>
    <dgm:cxn modelId="{F817A4B1-A803-457F-AE74-D25F99C256BB}" type="presParOf" srcId="{6DDA5547-3826-4A60-9406-D9F326B02B71}" destId="{744E4D9F-8591-492F-8F58-493621E6CACF}" srcOrd="2" destOrd="0" presId="urn:microsoft.com/office/officeart/2005/8/layout/hProcess6"/>
    <dgm:cxn modelId="{9084A594-D05E-416A-8CF0-AB9266BE3480}" type="presParOf" srcId="{744E4D9F-8591-492F-8F58-493621E6CACF}" destId="{6518EDA8-9E40-43C0-851B-3BB66EA03C10}" srcOrd="0" destOrd="0" presId="urn:microsoft.com/office/officeart/2005/8/layout/hProcess6"/>
    <dgm:cxn modelId="{EDC15F8C-FA74-4181-98BD-EB5DF9AA362B}" type="presParOf" srcId="{744E4D9F-8591-492F-8F58-493621E6CACF}" destId="{42EAB657-D1C0-4DAD-BD77-76DA6C0A3775}" srcOrd="1" destOrd="0" presId="urn:microsoft.com/office/officeart/2005/8/layout/hProcess6"/>
    <dgm:cxn modelId="{AACE8E79-2690-4832-A3AC-92B19B5C988A}" type="presParOf" srcId="{744E4D9F-8591-492F-8F58-493621E6CACF}" destId="{5AA6ACFC-249A-471C-82B9-B8C2A74E1988}" srcOrd="2" destOrd="0" presId="urn:microsoft.com/office/officeart/2005/8/layout/hProcess6"/>
    <dgm:cxn modelId="{C45A90CD-96DB-40F9-A543-1DE17F3307FE}" type="presParOf" srcId="{744E4D9F-8591-492F-8F58-493621E6CACF}" destId="{77DCE3A0-9588-4F0D-BF2B-D44F2C44E200}" srcOrd="3" destOrd="0" presId="urn:microsoft.com/office/officeart/2005/8/layout/hProcess6"/>
    <dgm:cxn modelId="{8580805A-B61B-463F-9BEE-2388468C5840}" type="presParOf" srcId="{6DDA5547-3826-4A60-9406-D9F326B02B71}" destId="{BF602650-DB15-44DC-ACF2-346980C87693}" srcOrd="3" destOrd="0" presId="urn:microsoft.com/office/officeart/2005/8/layout/hProcess6"/>
    <dgm:cxn modelId="{1C2ECAAF-C135-4E4A-AE62-283735812C26}" type="presParOf" srcId="{6DDA5547-3826-4A60-9406-D9F326B02B71}" destId="{2F228F35-4952-4848-BAA2-578E49AB2E60}" srcOrd="4" destOrd="0" presId="urn:microsoft.com/office/officeart/2005/8/layout/hProcess6"/>
    <dgm:cxn modelId="{3658EBEF-2E33-4CD2-B233-E06411618C76}" type="presParOf" srcId="{2F228F35-4952-4848-BAA2-578E49AB2E60}" destId="{FBEE5B74-CD96-4F10-823E-D06C51031AE9}" srcOrd="0" destOrd="0" presId="urn:microsoft.com/office/officeart/2005/8/layout/hProcess6"/>
    <dgm:cxn modelId="{AF839577-1385-4840-927B-C80B42C6151D}" type="presParOf" srcId="{2F228F35-4952-4848-BAA2-578E49AB2E60}" destId="{7F4E7FF2-90C2-43B6-8624-0631D72A4411}" srcOrd="1" destOrd="0" presId="urn:microsoft.com/office/officeart/2005/8/layout/hProcess6"/>
    <dgm:cxn modelId="{D1DB7F0C-614D-4007-9693-78D51DA6F4A9}" type="presParOf" srcId="{2F228F35-4952-4848-BAA2-578E49AB2E60}" destId="{B8861B65-FAC5-4AAE-80F6-04D7DC75EB9F}" srcOrd="2" destOrd="0" presId="urn:microsoft.com/office/officeart/2005/8/layout/hProcess6"/>
    <dgm:cxn modelId="{70D9F38D-1F78-4806-A2E6-C99F26DE3764}" type="presParOf" srcId="{2F228F35-4952-4848-BAA2-578E49AB2E60}" destId="{58801846-A027-4504-8C2C-148C73E164B6}" srcOrd="3" destOrd="0" presId="urn:microsoft.com/office/officeart/2005/8/layout/hProcess6"/>
    <dgm:cxn modelId="{41CC271E-32C1-4408-89C9-4E5B72451E7F}" type="presParOf" srcId="{6DDA5547-3826-4A60-9406-D9F326B02B71}" destId="{481F5BF5-5869-4429-925A-7813D21FAAC9}" srcOrd="5" destOrd="0" presId="urn:microsoft.com/office/officeart/2005/8/layout/hProcess6"/>
    <dgm:cxn modelId="{5202C0F4-F16D-46CB-A4E5-AC50ADE25574}" type="presParOf" srcId="{6DDA5547-3826-4A60-9406-D9F326B02B71}" destId="{BCFABCF1-6F11-41A3-8E98-775E73EF6952}" srcOrd="6" destOrd="0" presId="urn:microsoft.com/office/officeart/2005/8/layout/hProcess6"/>
    <dgm:cxn modelId="{6730AC83-9DA5-4310-ABA3-ADCF778A1EDC}" type="presParOf" srcId="{BCFABCF1-6F11-41A3-8E98-775E73EF6952}" destId="{626594C2-2D0F-4B3B-839B-2E50C3D0EE9A}" srcOrd="0" destOrd="0" presId="urn:microsoft.com/office/officeart/2005/8/layout/hProcess6"/>
    <dgm:cxn modelId="{2A0D1CCB-DA3A-4A66-91C7-D70884BBC477}" type="presParOf" srcId="{BCFABCF1-6F11-41A3-8E98-775E73EF6952}" destId="{3E370644-5F26-4764-AC89-715733E39B58}" srcOrd="1" destOrd="0" presId="urn:microsoft.com/office/officeart/2005/8/layout/hProcess6"/>
    <dgm:cxn modelId="{798B735A-6EE9-4AE5-8C96-0B64B068203B}" type="presParOf" srcId="{BCFABCF1-6F11-41A3-8E98-775E73EF6952}" destId="{F9C1548C-C1FB-49DC-9880-C3DE94041134}" srcOrd="2" destOrd="0" presId="urn:microsoft.com/office/officeart/2005/8/layout/hProcess6"/>
    <dgm:cxn modelId="{2B50C754-951B-45A2-B3D6-D0D54CAAB141}" type="presParOf" srcId="{BCFABCF1-6F11-41A3-8E98-775E73EF6952}" destId="{F231A15A-69CA-49D6-89E7-FA22B2E8B9E5}" srcOrd="3" destOrd="0" presId="urn:microsoft.com/office/officeart/2005/8/layout/hProcess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E7DB1-B163-4B01-BA0F-5BDEEB84C3EC}">
      <dsp:nvSpPr>
        <dsp:cNvPr id="0" name=""/>
        <dsp:cNvSpPr/>
      </dsp:nvSpPr>
      <dsp:spPr>
        <a:xfrm>
          <a:off x="565639" y="1961937"/>
          <a:ext cx="2239277" cy="1957410"/>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1125458" y="2255549"/>
        <a:ext cx="1091648" cy="1370187"/>
      </dsp:txXfrm>
    </dsp:sp>
    <dsp:sp modelId="{F8C0A2FC-357D-4BF6-90C9-4BDC3F9495DB}">
      <dsp:nvSpPr>
        <dsp:cNvPr id="0" name=""/>
        <dsp:cNvSpPr/>
      </dsp:nvSpPr>
      <dsp:spPr>
        <a:xfrm>
          <a:off x="5819" y="2380823"/>
          <a:ext cx="1119638" cy="1119638"/>
        </a:xfrm>
        <a:prstGeom prst="ellipse">
          <a:avLst/>
        </a:prstGeom>
        <a:solidFill>
          <a:srgbClr val="D6DBB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solidFill>
              <a:schemeClr val="tx1"/>
            </a:solidFill>
          </a:endParaRPr>
        </a:p>
      </dsp:txBody>
      <dsp:txXfrm>
        <a:off x="169786" y="2544790"/>
        <a:ext cx="791704" cy="791704"/>
      </dsp:txXfrm>
    </dsp:sp>
    <dsp:sp modelId="{42EAB657-D1C0-4DAD-BD77-76DA6C0A3775}">
      <dsp:nvSpPr>
        <dsp:cNvPr id="0" name=""/>
        <dsp:cNvSpPr/>
      </dsp:nvSpPr>
      <dsp:spPr>
        <a:xfrm>
          <a:off x="3504691" y="1961937"/>
          <a:ext cx="2239277" cy="1957410"/>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endParaRPr lang="en-US" sz="1600" kern="1200" dirty="0"/>
        </a:p>
        <a:p>
          <a:pPr marL="171450" lvl="1" indent="-171450" algn="l" defTabSz="711200">
            <a:lnSpc>
              <a:spcPct val="90000"/>
            </a:lnSpc>
            <a:spcBef>
              <a:spcPct val="0"/>
            </a:spcBef>
            <a:spcAft>
              <a:spcPct val="15000"/>
            </a:spcAft>
            <a:buFont typeface="Arial" panose="020B0604020202020204" pitchFamily="34" charset="0"/>
            <a:buChar char="•"/>
          </a:pPr>
          <a:endParaRPr lang="en-US" sz="1600" kern="1200" dirty="0"/>
        </a:p>
      </dsp:txBody>
      <dsp:txXfrm>
        <a:off x="4064510" y="2255549"/>
        <a:ext cx="1091648" cy="1370187"/>
      </dsp:txXfrm>
    </dsp:sp>
    <dsp:sp modelId="{77DCE3A0-9588-4F0D-BF2B-D44F2C44E200}">
      <dsp:nvSpPr>
        <dsp:cNvPr id="0" name=""/>
        <dsp:cNvSpPr/>
      </dsp:nvSpPr>
      <dsp:spPr>
        <a:xfrm>
          <a:off x="2944871" y="2380823"/>
          <a:ext cx="1119638" cy="1119638"/>
        </a:xfrm>
        <a:prstGeom prst="ellipse">
          <a:avLst/>
        </a:prstGeom>
        <a:solidFill>
          <a:srgbClr val="D6DBB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solidFill>
              <a:schemeClr val="tx1"/>
            </a:solidFill>
          </a:endParaRPr>
        </a:p>
      </dsp:txBody>
      <dsp:txXfrm>
        <a:off x="3108838" y="2544790"/>
        <a:ext cx="791704" cy="791704"/>
      </dsp:txXfrm>
    </dsp:sp>
    <dsp:sp modelId="{7F4E7FF2-90C2-43B6-8624-0631D72A4411}">
      <dsp:nvSpPr>
        <dsp:cNvPr id="0" name=""/>
        <dsp:cNvSpPr/>
      </dsp:nvSpPr>
      <dsp:spPr>
        <a:xfrm>
          <a:off x="6443743" y="1961937"/>
          <a:ext cx="2239277" cy="1957410"/>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220" tIns="27305" rIns="54610" bIns="27305" numCol="1" spcCol="1270" anchor="ctr" anchorCtr="0">
          <a:noAutofit/>
        </a:bodyPr>
        <a:lstStyle/>
        <a:p>
          <a:pPr marL="285750" lvl="1" indent="-285750" algn="l" defTabSz="1911350">
            <a:lnSpc>
              <a:spcPct val="90000"/>
            </a:lnSpc>
            <a:spcBef>
              <a:spcPct val="0"/>
            </a:spcBef>
            <a:spcAft>
              <a:spcPct val="15000"/>
            </a:spcAft>
            <a:buChar char="•"/>
          </a:pPr>
          <a:endParaRPr lang="en-US" sz="4300" kern="1200" dirty="0"/>
        </a:p>
        <a:p>
          <a:pPr marL="285750" lvl="1" indent="-285750" algn="l" defTabSz="1911350">
            <a:lnSpc>
              <a:spcPct val="90000"/>
            </a:lnSpc>
            <a:spcBef>
              <a:spcPct val="0"/>
            </a:spcBef>
            <a:spcAft>
              <a:spcPct val="15000"/>
            </a:spcAft>
            <a:buChar char="•"/>
          </a:pPr>
          <a:endParaRPr lang="en-US" sz="4300" kern="1200" dirty="0"/>
        </a:p>
      </dsp:txBody>
      <dsp:txXfrm>
        <a:off x="7003562" y="2255549"/>
        <a:ext cx="1091648" cy="1370187"/>
      </dsp:txXfrm>
    </dsp:sp>
    <dsp:sp modelId="{58801846-A027-4504-8C2C-148C73E164B6}">
      <dsp:nvSpPr>
        <dsp:cNvPr id="0" name=""/>
        <dsp:cNvSpPr/>
      </dsp:nvSpPr>
      <dsp:spPr>
        <a:xfrm>
          <a:off x="5883923" y="2380823"/>
          <a:ext cx="1119638" cy="1119638"/>
        </a:xfrm>
        <a:prstGeom prst="ellipse">
          <a:avLst/>
        </a:prstGeom>
        <a:solidFill>
          <a:srgbClr val="D6DBB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solidFill>
              <a:schemeClr val="tx1"/>
            </a:solidFill>
          </a:endParaRPr>
        </a:p>
      </dsp:txBody>
      <dsp:txXfrm>
        <a:off x="6047890" y="2544790"/>
        <a:ext cx="791704" cy="791704"/>
      </dsp:txXfrm>
    </dsp:sp>
    <dsp:sp modelId="{3E370644-5F26-4764-AC89-715733E39B58}">
      <dsp:nvSpPr>
        <dsp:cNvPr id="0" name=""/>
        <dsp:cNvSpPr/>
      </dsp:nvSpPr>
      <dsp:spPr>
        <a:xfrm>
          <a:off x="9382795" y="1961937"/>
          <a:ext cx="2239277" cy="1957410"/>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220" tIns="27305" rIns="54610" bIns="27305" numCol="1" spcCol="1270" anchor="ctr" anchorCtr="0">
          <a:noAutofit/>
        </a:bodyPr>
        <a:lstStyle/>
        <a:p>
          <a:pPr marL="0" lvl="0" indent="0" algn="ctr" defTabSz="1911350">
            <a:lnSpc>
              <a:spcPct val="90000"/>
            </a:lnSpc>
            <a:spcBef>
              <a:spcPct val="0"/>
            </a:spcBef>
            <a:spcAft>
              <a:spcPct val="35000"/>
            </a:spcAft>
            <a:buNone/>
          </a:pPr>
          <a:endParaRPr lang="en-US" sz="4300" kern="1200" dirty="0"/>
        </a:p>
      </dsp:txBody>
      <dsp:txXfrm>
        <a:off x="9942615" y="2255549"/>
        <a:ext cx="1091648" cy="1370187"/>
      </dsp:txXfrm>
    </dsp:sp>
    <dsp:sp modelId="{F231A15A-69CA-49D6-89E7-FA22B2E8B9E5}">
      <dsp:nvSpPr>
        <dsp:cNvPr id="0" name=""/>
        <dsp:cNvSpPr/>
      </dsp:nvSpPr>
      <dsp:spPr>
        <a:xfrm>
          <a:off x="8822976" y="2380823"/>
          <a:ext cx="1119638" cy="1119638"/>
        </a:xfrm>
        <a:prstGeom prst="ellipse">
          <a:avLst/>
        </a:prstGeom>
        <a:solidFill>
          <a:srgbClr val="D6DBB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sz="5200" kern="1200" dirty="0"/>
            <a:t> </a:t>
          </a:r>
        </a:p>
      </dsp:txBody>
      <dsp:txXfrm>
        <a:off x="8986943" y="2544790"/>
        <a:ext cx="791704" cy="7917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350A89-10DF-00FE-A400-05D196AD77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DDA28D-F612-E00D-C826-CCB8E6E5C1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4F378D-BC94-41D3-9B3E-DF646E4EADC1}" type="datetimeFigureOut">
              <a:rPr lang="en-US" smtClean="0"/>
              <a:t>1/2/2024</a:t>
            </a:fld>
            <a:endParaRPr lang="en-US"/>
          </a:p>
        </p:txBody>
      </p:sp>
      <p:sp>
        <p:nvSpPr>
          <p:cNvPr id="4" name="Footer Placeholder 3">
            <a:extLst>
              <a:ext uri="{FF2B5EF4-FFF2-40B4-BE49-F238E27FC236}">
                <a16:creationId xmlns:a16="http://schemas.microsoft.com/office/drawing/2014/main" id="{A74A364A-E73E-9C9E-4BAE-8CCBE7F6D9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1CC949-1985-D8C6-1AAB-3C06BDF2BD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293803-C1A6-440A-9467-1B454977BA9F}" type="slidenum">
              <a:rPr lang="en-US" smtClean="0"/>
              <a:t>‹#›</a:t>
            </a:fld>
            <a:endParaRPr lang="en-US"/>
          </a:p>
        </p:txBody>
      </p:sp>
    </p:spTree>
    <p:extLst>
      <p:ext uri="{BB962C8B-B14F-4D97-AF65-F5344CB8AC3E}">
        <p14:creationId xmlns:p14="http://schemas.microsoft.com/office/powerpoint/2010/main" val="103965864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E1A7-9D03-4372-9A9F-C0DE84B967FE}"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1F28F-9500-4DAD-B664-C18815C00B18}" type="slidenum">
              <a:rPr lang="en-US" smtClean="0"/>
              <a:t>‹#›</a:t>
            </a:fld>
            <a:endParaRPr lang="en-US"/>
          </a:p>
        </p:txBody>
      </p:sp>
    </p:spTree>
    <p:extLst>
      <p:ext uri="{BB962C8B-B14F-4D97-AF65-F5344CB8AC3E}">
        <p14:creationId xmlns:p14="http://schemas.microsoft.com/office/powerpoint/2010/main" val="19983274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63E9-5AE7-BC3A-C1F6-F0D132F574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9CE969-EC7D-08A1-FA93-4597B9499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82620A-C303-8DAC-28DB-96A5442744E9}"/>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A6F57340-D873-DFC9-1A6A-2644D3BD1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DC357-0F71-A9BC-10AE-AA19C3C0E529}"/>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37701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1827-CBA3-EAE7-8C1B-6B47A31828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EE4A67-EECE-7013-5709-152EC261D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0934D-2A02-2888-9BB3-94D00F0BB9C2}"/>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8BA9E4F1-6095-1833-BD1F-913E4B5A9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101A3-E503-6EE8-8F4A-10F7859A1EB2}"/>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252780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FF3291-C215-D23A-23A7-F04400EDDF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0815B4-5AAC-A7BD-E727-9611D677F0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9BD3A-7171-3932-6DC3-18D0249F26E6}"/>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DB8FC7A4-0BD7-4269-6184-8CC88049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3571BC-292E-14CC-B96E-C6755A5032B7}"/>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220441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FA48-E6AF-DE36-82D0-0A40D5B679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69962-859C-DA65-4C0C-CCE60DE50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93C73-7811-CE88-CBDD-DDE2DC248B42}"/>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5DB75A29-1121-E4F0-AD77-DCEEC55226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2F0E9-FB91-DECB-EEEF-7ABFD26E4E63}"/>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617450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D627-9E9C-E6EC-DC27-A163A91C9D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C76466-7E47-D0FE-AE8B-A2E50B761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E9BD58-A1A9-035C-8558-7D19196BA840}"/>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9D116196-39E6-904C-39C1-8BF5378AE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916B-57D9-DF3B-83E3-AEE8A6FF42FE}"/>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74295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909D-1778-516B-3E23-DF0C73F38E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DCFE2-6222-2E75-7E89-6EF345950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6E60CE-C549-ADAE-6E5A-1B74E2AE4A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BE82B-1697-44F8-0FBC-E9E25E07D19E}"/>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6" name="Footer Placeholder 5">
            <a:extLst>
              <a:ext uri="{FF2B5EF4-FFF2-40B4-BE49-F238E27FC236}">
                <a16:creationId xmlns:a16="http://schemas.microsoft.com/office/drawing/2014/main" id="{AACEBE4F-0658-E03A-BBDC-850037395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59B8-F9D2-F8C1-78B9-A51FFA985660}"/>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234872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A678-9EE8-DCA0-7619-57CCE9168F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12198D-2D6A-DA49-53CF-8A7D4A5DBF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EF27B-0071-6D82-CCE0-54D2C4E318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F25495-4975-EE26-B72D-6FA2C1D2B6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6BEBE0-73F7-D0C6-D2F4-9C70422BC9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DD1FC-B025-ED68-349F-491D5D62D456}"/>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8" name="Footer Placeholder 7">
            <a:extLst>
              <a:ext uri="{FF2B5EF4-FFF2-40B4-BE49-F238E27FC236}">
                <a16:creationId xmlns:a16="http://schemas.microsoft.com/office/drawing/2014/main" id="{16B40566-90A3-0B25-BB1B-4784E390D5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0296F-9665-F3F1-0F7F-F4080AB770C7}"/>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5427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DCEF-FA5A-BBEB-E8AF-7C542EABB5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4AD0A3-A12B-B398-9954-25D5BF201406}"/>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4" name="Footer Placeholder 3">
            <a:extLst>
              <a:ext uri="{FF2B5EF4-FFF2-40B4-BE49-F238E27FC236}">
                <a16:creationId xmlns:a16="http://schemas.microsoft.com/office/drawing/2014/main" id="{D8230A3A-C120-FC7F-2E65-B9C819F1EC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F4ADA1-426B-3632-4399-15D03E9164D4}"/>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3580790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73313-6C7D-986C-749B-C6C93B4FAA39}"/>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3" name="Footer Placeholder 2">
            <a:extLst>
              <a:ext uri="{FF2B5EF4-FFF2-40B4-BE49-F238E27FC236}">
                <a16:creationId xmlns:a16="http://schemas.microsoft.com/office/drawing/2014/main" id="{7F7A2D80-3204-9739-6D67-88BD86362D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D00BC-0CDA-C49C-B2C2-19AF880D6293}"/>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196987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55D07-156C-7BB7-F7C1-2C3743CE4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1F0960-D796-E62F-FA12-E095327D33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F5B51A-D700-BCA1-0F9D-B177D4952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D0C55-1389-8952-9503-18B0D14A9D95}"/>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6" name="Footer Placeholder 5">
            <a:extLst>
              <a:ext uri="{FF2B5EF4-FFF2-40B4-BE49-F238E27FC236}">
                <a16:creationId xmlns:a16="http://schemas.microsoft.com/office/drawing/2014/main" id="{9BA09C7D-8457-54E3-CE28-02283CE7C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D1C83-B754-0462-CA94-9CDA9489CCF2}"/>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4133583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E48E-E110-DC34-8526-B8A97A238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4385C-225E-6E48-4A8E-5611FC726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FFB6B5-27B2-2087-70D4-64F5BB8FF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0E022-3E61-EFF5-9674-E2BC21D8387D}"/>
              </a:ext>
            </a:extLst>
          </p:cNvPr>
          <p:cNvSpPr>
            <a:spLocks noGrp="1"/>
          </p:cNvSpPr>
          <p:nvPr>
            <p:ph type="dt" sz="half" idx="10"/>
          </p:nvPr>
        </p:nvSpPr>
        <p:spPr/>
        <p:txBody>
          <a:bodyPr/>
          <a:lstStyle/>
          <a:p>
            <a:fld id="{C345CD1D-E4E6-48EF-995A-D17D39A2AE55}" type="datetimeFigureOut">
              <a:rPr lang="en-US" smtClean="0"/>
              <a:t>1/2/2024</a:t>
            </a:fld>
            <a:endParaRPr lang="en-US"/>
          </a:p>
        </p:txBody>
      </p:sp>
      <p:sp>
        <p:nvSpPr>
          <p:cNvPr id="6" name="Footer Placeholder 5">
            <a:extLst>
              <a:ext uri="{FF2B5EF4-FFF2-40B4-BE49-F238E27FC236}">
                <a16:creationId xmlns:a16="http://schemas.microsoft.com/office/drawing/2014/main" id="{6150353A-3269-CAE8-878C-4D79BA89C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8C2F63-AA7E-3140-1317-BE5D14B19DD4}"/>
              </a:ext>
            </a:extLst>
          </p:cNvPr>
          <p:cNvSpPr>
            <a:spLocks noGrp="1"/>
          </p:cNvSpPr>
          <p:nvPr>
            <p:ph type="sldNum" sz="quarter" idx="12"/>
          </p:nvPr>
        </p:nvSpPr>
        <p:spPr/>
        <p:txBody>
          <a:bodyPr/>
          <a:lstStyle/>
          <a:p>
            <a:fld id="{DE5877AC-AA81-465B-AF6C-5A01E0A13777}" type="slidenum">
              <a:rPr lang="en-US" smtClean="0"/>
              <a:t>‹#›</a:t>
            </a:fld>
            <a:endParaRPr lang="en-US"/>
          </a:p>
        </p:txBody>
      </p:sp>
    </p:spTree>
    <p:extLst>
      <p:ext uri="{BB962C8B-B14F-4D97-AF65-F5344CB8AC3E}">
        <p14:creationId xmlns:p14="http://schemas.microsoft.com/office/powerpoint/2010/main" val="278011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243428-0322-D7E2-09F3-E88B14D730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AA4FF7-E407-E97D-4257-8EA796113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690BF-5056-325A-AAD5-D86C029AA7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5CD1D-E4E6-48EF-995A-D17D39A2AE55}" type="datetimeFigureOut">
              <a:rPr lang="en-US" smtClean="0"/>
              <a:t>1/2/2024</a:t>
            </a:fld>
            <a:endParaRPr lang="en-US"/>
          </a:p>
        </p:txBody>
      </p:sp>
      <p:sp>
        <p:nvSpPr>
          <p:cNvPr id="5" name="Footer Placeholder 4">
            <a:extLst>
              <a:ext uri="{FF2B5EF4-FFF2-40B4-BE49-F238E27FC236}">
                <a16:creationId xmlns:a16="http://schemas.microsoft.com/office/drawing/2014/main" id="{71D16E4B-C5D0-19DC-0E5E-A2CB2B204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A6C9DD-36D4-268F-F889-F281C5606B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877AC-AA81-465B-AF6C-5A01E0A13777}" type="slidenum">
              <a:rPr lang="en-US" smtClean="0"/>
              <a:t>‹#›</a:t>
            </a:fld>
            <a:endParaRPr lang="en-US"/>
          </a:p>
        </p:txBody>
      </p:sp>
    </p:spTree>
    <p:extLst>
      <p:ext uri="{BB962C8B-B14F-4D97-AF65-F5344CB8AC3E}">
        <p14:creationId xmlns:p14="http://schemas.microsoft.com/office/powerpoint/2010/main" val="287741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edoc.inmujeres.gob.mx/documentos_download/Feminicidio-en-Mexico-2017.pdf" TargetMode="External"/><Relationship Id="rId2" Type="http://schemas.openxmlformats.org/officeDocument/2006/relationships/hyperlink" Target="https://www.sopitas.com/reportajes/nosestanmatando/desde-cuando-existe-termino-feminicidio-mexico/" TargetMode="External"/><Relationship Id="rId1" Type="http://schemas.openxmlformats.org/officeDocument/2006/relationships/slideLayout" Target="../slideLayouts/slideLayout2.xml"/><Relationship Id="rId5" Type="http://schemas.openxmlformats.org/officeDocument/2006/relationships/hyperlink" Target="https://rb.gy/2eirc0" TargetMode="External"/><Relationship Id="rId4" Type="http://schemas.openxmlformats.org/officeDocument/2006/relationships/hyperlink" Target="https://www.gob.mx/sesnsp/acciones-y-programas/datos-abiertos-de-incidencia-delictiv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b.mx/sesnsp/acciones-y-programas/datos-abiertos-de-incidencia-delictiva" TargetMode="External"/><Relationship Id="rId2" Type="http://schemas.openxmlformats.org/officeDocument/2006/relationships/hyperlink" Target="https://www.inegi.org.mx/programas/mortalidad/#microdato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diagramData" Target="../diagrams/data1.xml"/><Relationship Id="rId16"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6.png"/><Relationship Id="rId5" Type="http://schemas.openxmlformats.org/officeDocument/2006/relationships/diagramColors" Target="../diagrams/colors1.xm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pn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10" Type="http://schemas.openxmlformats.org/officeDocument/2006/relationships/chart" Target="../charts/chart12.xml"/><Relationship Id="rId4" Type="http://schemas.openxmlformats.org/officeDocument/2006/relationships/chart" Target="../charts/chart6.xml"/><Relationship Id="rId9"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D6BB5C-FDF5-EF75-8052-4762F032DBE6}"/>
              </a:ext>
            </a:extLst>
          </p:cNvPr>
          <p:cNvPicPr>
            <a:picLocks noChangeAspect="1"/>
          </p:cNvPicPr>
          <p:nvPr/>
        </p:nvPicPr>
        <p:blipFill>
          <a:blip r:embed="rId2"/>
          <a:stretch>
            <a:fillRect/>
          </a:stretch>
        </p:blipFill>
        <p:spPr>
          <a:xfrm>
            <a:off x="0" y="3246"/>
            <a:ext cx="12192000" cy="6854753"/>
          </a:xfrm>
          <a:prstGeom prst="rect">
            <a:avLst/>
          </a:prstGeom>
        </p:spPr>
      </p:pic>
      <p:sp>
        <p:nvSpPr>
          <p:cNvPr id="2" name="Title 1">
            <a:extLst>
              <a:ext uri="{FF2B5EF4-FFF2-40B4-BE49-F238E27FC236}">
                <a16:creationId xmlns:a16="http://schemas.microsoft.com/office/drawing/2014/main" id="{47A69382-8CB4-9AEB-7148-264ECFCFA129}"/>
              </a:ext>
            </a:extLst>
          </p:cNvPr>
          <p:cNvSpPr>
            <a:spLocks noGrp="1"/>
          </p:cNvSpPr>
          <p:nvPr>
            <p:ph type="ctrTitle"/>
          </p:nvPr>
        </p:nvSpPr>
        <p:spPr>
          <a:xfrm>
            <a:off x="1524000" y="1954877"/>
            <a:ext cx="9144000" cy="2387600"/>
          </a:xfrm>
        </p:spPr>
        <p:txBody>
          <a:bodyPr>
            <a:normAutofit fontScale="90000"/>
          </a:bodyPr>
          <a:lstStyle/>
          <a:p>
            <a:r>
              <a:rPr lang="en-US" sz="5400" b="1" dirty="0">
                <a:solidFill>
                  <a:schemeClr val="bg1"/>
                </a:solidFill>
                <a:latin typeface="Times New Roman" panose="02020603050405020304" pitchFamily="18" charset="0"/>
                <a:cs typeface="Times New Roman" panose="02020603050405020304" pitchFamily="18" charset="0"/>
              </a:rPr>
              <a:t>FEMICIDES</a:t>
            </a:r>
            <a:br>
              <a:rPr lang="en-US" sz="5400" b="1" dirty="0">
                <a:solidFill>
                  <a:schemeClr val="bg1"/>
                </a:solidFill>
                <a:latin typeface="Times New Roman" panose="02020603050405020304" pitchFamily="18" charset="0"/>
                <a:cs typeface="Times New Roman" panose="02020603050405020304" pitchFamily="18" charset="0"/>
              </a:rPr>
            </a:br>
            <a:br>
              <a:rPr lang="en-US" sz="5400" b="1" dirty="0">
                <a:solidFill>
                  <a:schemeClr val="bg1"/>
                </a:solidFill>
                <a:latin typeface="Times New Roman" panose="02020603050405020304" pitchFamily="18" charset="0"/>
                <a:cs typeface="Times New Roman" panose="02020603050405020304" pitchFamily="18" charset="0"/>
              </a:rPr>
            </a:br>
            <a:r>
              <a:rPr lang="en-US" sz="5400" b="1" dirty="0">
                <a:solidFill>
                  <a:schemeClr val="bg1"/>
                </a:solidFill>
                <a:latin typeface="Times New Roman" panose="02020603050405020304" pitchFamily="18" charset="0"/>
                <a:cs typeface="Times New Roman" panose="02020603050405020304" pitchFamily="18" charset="0"/>
              </a:rPr>
              <a:t>Bad registration by the Mexican government?</a:t>
            </a:r>
          </a:p>
        </p:txBody>
      </p:sp>
      <p:sp>
        <p:nvSpPr>
          <p:cNvPr id="3" name="Subtitle 2">
            <a:extLst>
              <a:ext uri="{FF2B5EF4-FFF2-40B4-BE49-F238E27FC236}">
                <a16:creationId xmlns:a16="http://schemas.microsoft.com/office/drawing/2014/main" id="{6FE57A7A-48FA-45E4-E718-78AC4BC95E7B}"/>
              </a:ext>
            </a:extLst>
          </p:cNvPr>
          <p:cNvSpPr>
            <a:spLocks noGrp="1"/>
          </p:cNvSpPr>
          <p:nvPr>
            <p:ph type="subTitle" idx="1"/>
          </p:nvPr>
        </p:nvSpPr>
        <p:spPr>
          <a:xfrm>
            <a:off x="1974376" y="5363570"/>
            <a:ext cx="5108812" cy="734218"/>
          </a:xfrm>
        </p:spPr>
        <p:txBody>
          <a:bodyPr>
            <a:normAutofit lnSpcReduction="10000"/>
          </a:bodyPr>
          <a:lstStyle/>
          <a:p>
            <a:pPr algn="l"/>
            <a:r>
              <a:rPr lang="en-US" sz="2000" dirty="0">
                <a:solidFill>
                  <a:schemeClr val="bg1"/>
                </a:solidFill>
                <a:latin typeface="Times New Roman" panose="02020603050405020304" pitchFamily="18" charset="0"/>
                <a:cs typeface="Times New Roman" panose="02020603050405020304" pitchFamily="18" charset="0"/>
              </a:rPr>
              <a:t>Author: Luis Alfonso Garcia Camacho
Data source: INEGI, Government of Mexico</a:t>
            </a:r>
          </a:p>
        </p:txBody>
      </p:sp>
    </p:spTree>
    <p:extLst>
      <p:ext uri="{BB962C8B-B14F-4D97-AF65-F5344CB8AC3E}">
        <p14:creationId xmlns:p14="http://schemas.microsoft.com/office/powerpoint/2010/main" val="157838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Heat Map of Femicides by State (2015-2022)</a:t>
            </a:r>
          </a:p>
        </p:txBody>
      </p:sp>
      <p:pic>
        <p:nvPicPr>
          <p:cNvPr id="19" name="Picture 18">
            <a:extLst>
              <a:ext uri="{FF2B5EF4-FFF2-40B4-BE49-F238E27FC236}">
                <a16:creationId xmlns:a16="http://schemas.microsoft.com/office/drawing/2014/main" id="{66D4CA66-EF2B-AD46-22A7-614A301E9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21" y="1659664"/>
            <a:ext cx="8478158" cy="5143907"/>
          </a:xfrm>
          <a:prstGeom prst="rect">
            <a:avLst/>
          </a:prstGeom>
        </p:spPr>
      </p:pic>
    </p:spTree>
    <p:extLst>
      <p:ext uri="{BB962C8B-B14F-4D97-AF65-F5344CB8AC3E}">
        <p14:creationId xmlns:p14="http://schemas.microsoft.com/office/powerpoint/2010/main" val="227284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Homicides of women (1990-2022)</a:t>
            </a:r>
          </a:p>
        </p:txBody>
      </p:sp>
      <p:pic>
        <p:nvPicPr>
          <p:cNvPr id="4" name="Picture 3">
            <a:extLst>
              <a:ext uri="{FF2B5EF4-FFF2-40B4-BE49-F238E27FC236}">
                <a16:creationId xmlns:a16="http://schemas.microsoft.com/office/drawing/2014/main" id="{4F8AAF61-71C1-4189-50F5-4559983544AC}"/>
              </a:ext>
            </a:extLst>
          </p:cNvPr>
          <p:cNvPicPr>
            <a:picLocks noChangeAspect="1"/>
          </p:cNvPicPr>
          <p:nvPr/>
        </p:nvPicPr>
        <p:blipFill rotWithShape="1">
          <a:blip r:embed="rId2"/>
          <a:srcRect t="8100" b="12168"/>
          <a:stretch/>
        </p:blipFill>
        <p:spPr>
          <a:xfrm>
            <a:off x="1120198" y="1808334"/>
            <a:ext cx="9951604" cy="4684541"/>
          </a:xfrm>
          <a:prstGeom prst="rect">
            <a:avLst/>
          </a:prstGeom>
        </p:spPr>
      </p:pic>
    </p:spTree>
    <p:extLst>
      <p:ext uri="{BB962C8B-B14F-4D97-AF65-F5344CB8AC3E}">
        <p14:creationId xmlns:p14="http://schemas.microsoft.com/office/powerpoint/2010/main" val="401032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a:xfrm>
            <a:off x="838200" y="80663"/>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Homicide Heat Map by State (1990-2022)</a:t>
            </a:r>
          </a:p>
        </p:txBody>
      </p:sp>
      <p:pic>
        <p:nvPicPr>
          <p:cNvPr id="4" name="Picture 3">
            <a:extLst>
              <a:ext uri="{FF2B5EF4-FFF2-40B4-BE49-F238E27FC236}">
                <a16:creationId xmlns:a16="http://schemas.microsoft.com/office/drawing/2014/main" id="{EAF67FD5-FAB0-78F9-D337-2D8FE5E78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914" y="1372975"/>
            <a:ext cx="7540172" cy="5485025"/>
          </a:xfrm>
          <a:prstGeom prst="rect">
            <a:avLst/>
          </a:prstGeom>
        </p:spPr>
      </p:pic>
    </p:spTree>
    <p:extLst>
      <p:ext uri="{BB962C8B-B14F-4D97-AF65-F5344CB8AC3E}">
        <p14:creationId xmlns:p14="http://schemas.microsoft.com/office/powerpoint/2010/main" val="174821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Homicides of women (1990-2022)</a:t>
            </a:r>
          </a:p>
        </p:txBody>
      </p:sp>
      <p:pic>
        <p:nvPicPr>
          <p:cNvPr id="8" name="Picture 7">
            <a:extLst>
              <a:ext uri="{FF2B5EF4-FFF2-40B4-BE49-F238E27FC236}">
                <a16:creationId xmlns:a16="http://schemas.microsoft.com/office/drawing/2014/main" id="{83FADD4D-3B8F-640C-36F1-70CFBAA1E650}"/>
              </a:ext>
            </a:extLst>
          </p:cNvPr>
          <p:cNvPicPr>
            <a:picLocks noChangeAspect="1"/>
          </p:cNvPicPr>
          <p:nvPr/>
        </p:nvPicPr>
        <p:blipFill rotWithShape="1">
          <a:blip r:embed="rId2"/>
          <a:srcRect l="5504" t="3072" b="5484"/>
          <a:stretch/>
        </p:blipFill>
        <p:spPr>
          <a:xfrm>
            <a:off x="1341120" y="1550011"/>
            <a:ext cx="9509760" cy="5107051"/>
          </a:xfrm>
          <a:prstGeom prst="rect">
            <a:avLst/>
          </a:prstGeom>
        </p:spPr>
      </p:pic>
      <p:sp>
        <p:nvSpPr>
          <p:cNvPr id="9" name="Rectangle 8">
            <a:extLst>
              <a:ext uri="{FF2B5EF4-FFF2-40B4-BE49-F238E27FC236}">
                <a16:creationId xmlns:a16="http://schemas.microsoft.com/office/drawing/2014/main" id="{4E2C96EB-F9BA-575B-7300-594627E8329C}"/>
              </a:ext>
            </a:extLst>
          </p:cNvPr>
          <p:cNvSpPr/>
          <p:nvPr/>
        </p:nvSpPr>
        <p:spPr>
          <a:xfrm>
            <a:off x="1343025" y="6381750"/>
            <a:ext cx="1409700" cy="2762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248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Linear Adjustment Homicides (1990-2022)</a:t>
            </a:r>
          </a:p>
        </p:txBody>
      </p:sp>
      <p:pic>
        <p:nvPicPr>
          <p:cNvPr id="23" name="Picture 22">
            <a:extLst>
              <a:ext uri="{FF2B5EF4-FFF2-40B4-BE49-F238E27FC236}">
                <a16:creationId xmlns:a16="http://schemas.microsoft.com/office/drawing/2014/main" id="{EB5F5DCB-518F-360F-1BA1-34A2D9C34B80}"/>
              </a:ext>
            </a:extLst>
          </p:cNvPr>
          <p:cNvPicPr>
            <a:picLocks noChangeAspect="1"/>
          </p:cNvPicPr>
          <p:nvPr/>
        </p:nvPicPr>
        <p:blipFill rotWithShape="1">
          <a:blip r:embed="rId2"/>
          <a:srcRect t="5647" b="3870"/>
          <a:stretch/>
        </p:blipFill>
        <p:spPr>
          <a:xfrm>
            <a:off x="1288969" y="1483270"/>
            <a:ext cx="10194634" cy="5287645"/>
          </a:xfrm>
          <a:prstGeom prst="rect">
            <a:avLst/>
          </a:prstGeom>
        </p:spPr>
      </p:pic>
    </p:spTree>
    <p:extLst>
      <p:ext uri="{BB962C8B-B14F-4D97-AF65-F5344CB8AC3E}">
        <p14:creationId xmlns:p14="http://schemas.microsoft.com/office/powerpoint/2010/main" val="157073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Linear Adjustment Femicides (2015-2022)</a:t>
            </a:r>
          </a:p>
        </p:txBody>
      </p:sp>
      <p:pic>
        <p:nvPicPr>
          <p:cNvPr id="4" name="Picture 3">
            <a:extLst>
              <a:ext uri="{FF2B5EF4-FFF2-40B4-BE49-F238E27FC236}">
                <a16:creationId xmlns:a16="http://schemas.microsoft.com/office/drawing/2014/main" id="{167CF2F3-765A-034B-D316-E3E8F7E2C0CC}"/>
              </a:ext>
            </a:extLst>
          </p:cNvPr>
          <p:cNvPicPr>
            <a:picLocks noChangeAspect="1"/>
          </p:cNvPicPr>
          <p:nvPr/>
        </p:nvPicPr>
        <p:blipFill rotWithShape="1">
          <a:blip r:embed="rId2"/>
          <a:srcRect b="5210"/>
          <a:stretch/>
        </p:blipFill>
        <p:spPr>
          <a:xfrm>
            <a:off x="1338943" y="1329279"/>
            <a:ext cx="10014857" cy="5163596"/>
          </a:xfrm>
          <a:prstGeom prst="rect">
            <a:avLst/>
          </a:prstGeom>
        </p:spPr>
      </p:pic>
    </p:spTree>
    <p:extLst>
      <p:ext uri="{BB962C8B-B14F-4D97-AF65-F5344CB8AC3E}">
        <p14:creationId xmlns:p14="http://schemas.microsoft.com/office/powerpoint/2010/main" val="372925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F477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D2F8FE-7851-17AD-CDD7-18F75A8BDB23}"/>
              </a:ext>
            </a:extLst>
          </p:cNvPr>
          <p:cNvPicPr>
            <a:picLocks noChangeAspect="1"/>
          </p:cNvPicPr>
          <p:nvPr/>
        </p:nvPicPr>
        <p:blipFill rotWithShape="1">
          <a:blip r:embed="rId2"/>
          <a:srcRect t="6002" b="3638"/>
          <a:stretch/>
        </p:blipFill>
        <p:spPr>
          <a:xfrm>
            <a:off x="1273628" y="1411347"/>
            <a:ext cx="10515600" cy="5446653"/>
          </a:xfrm>
          <a:prstGeom prst="rect">
            <a:avLst/>
          </a:prstGeom>
        </p:spPr>
      </p:pic>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Linear Adjustment Other Types(2015-2022)</a:t>
            </a:r>
          </a:p>
        </p:txBody>
      </p:sp>
    </p:spTree>
    <p:extLst>
      <p:ext uri="{BB962C8B-B14F-4D97-AF65-F5344CB8AC3E}">
        <p14:creationId xmlns:p14="http://schemas.microsoft.com/office/powerpoint/2010/main" val="3899678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794413" y="1107150"/>
            <a:ext cx="10603173" cy="3765100"/>
          </a:xfrm>
        </p:spPr>
        <p:txBody>
          <a:bodyPr>
            <a:normAutofit/>
          </a:bodyPr>
          <a:lstStyle/>
          <a:p>
            <a:pPr algn="ctr"/>
            <a:r>
              <a:rPr lang="en-US" sz="6000" b="1" dirty="0">
                <a:latin typeface="Times New Roman" panose="02020603050405020304" pitchFamily="18" charset="0"/>
                <a:cs typeface="Times New Roman" panose="02020603050405020304" pitchFamily="18" charset="0"/>
              </a:rPr>
              <a:t>Time series with the number of Femicides (2015-2022)</a:t>
            </a:r>
            <a:endParaRPr lang="en-US"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155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sz="4800"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1A581D-AF0C-A2B6-39A5-115285473752}"/>
              </a:ext>
            </a:extLst>
          </p:cNvPr>
          <p:cNvSpPr>
            <a:spLocks noGrp="1"/>
          </p:cNvSpPr>
          <p:nvPr>
            <p:ph idx="1"/>
          </p:nvPr>
        </p:nvSpPr>
        <p:spPr>
          <a:xfrm>
            <a:off x="838200" y="1825625"/>
            <a:ext cx="10515600" cy="1325563"/>
          </a:xfrm>
        </p:spPr>
        <p:txBody>
          <a:bodyPr/>
          <a:lstStyle/>
          <a:p>
            <a:r>
              <a:rPr lang="en-US" dirty="0">
                <a:latin typeface="Times New Roman" panose="02020603050405020304" pitchFamily="18" charset="0"/>
                <a:cs typeface="Times New Roman" panose="02020603050405020304" pitchFamily="18" charset="0"/>
              </a:rPr>
              <a:t>Calculate an approximate number of past femicides.
Predict future numbers of Homicides of Women and Femicides.</a:t>
            </a:r>
          </a:p>
        </p:txBody>
      </p:sp>
      <p:sp>
        <p:nvSpPr>
          <p:cNvPr id="4" name="Title 1">
            <a:extLst>
              <a:ext uri="{FF2B5EF4-FFF2-40B4-BE49-F238E27FC236}">
                <a16:creationId xmlns:a16="http://schemas.microsoft.com/office/drawing/2014/main" id="{824924F5-E7C4-9E23-CAA5-233CCCAFE84C}"/>
              </a:ext>
            </a:extLst>
          </p:cNvPr>
          <p:cNvSpPr txBox="1">
            <a:spLocks/>
          </p:cNvSpPr>
          <p:nvPr/>
        </p:nvSpPr>
        <p:spPr>
          <a:xfrm>
            <a:off x="838200" y="28649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Times New Roman" panose="02020603050405020304" pitchFamily="18" charset="0"/>
                <a:cs typeface="Times New Roman" panose="02020603050405020304" pitchFamily="18" charset="0"/>
              </a:rPr>
              <a:t>Methodology</a:t>
            </a:r>
          </a:p>
        </p:txBody>
      </p:sp>
      <p:sp>
        <p:nvSpPr>
          <p:cNvPr id="8" name="Content Placeholder 2">
            <a:extLst>
              <a:ext uri="{FF2B5EF4-FFF2-40B4-BE49-F238E27FC236}">
                <a16:creationId xmlns:a16="http://schemas.microsoft.com/office/drawing/2014/main" id="{DA124D2A-2479-62F3-2A05-C0077125A1A4}"/>
              </a:ext>
            </a:extLst>
          </p:cNvPr>
          <p:cNvSpPr txBox="1">
            <a:spLocks/>
          </p:cNvSpPr>
          <p:nvPr/>
        </p:nvSpPr>
        <p:spPr>
          <a:xfrm>
            <a:off x="838200" y="4366383"/>
            <a:ext cx="10515600" cy="13255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Organize each of the Homicides of Women and Femicides.
Use a time series method and make predictions. 
We chose to use the prophet package made by Facebook.</a:t>
            </a:r>
          </a:p>
        </p:txBody>
      </p:sp>
    </p:spTree>
    <p:extLst>
      <p:ext uri="{BB962C8B-B14F-4D97-AF65-F5344CB8AC3E}">
        <p14:creationId xmlns:p14="http://schemas.microsoft.com/office/powerpoint/2010/main" val="2805190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73E2BB-E6D0-4C08-DD90-722E864D86EC}"/>
              </a:ext>
            </a:extLst>
          </p:cNvPr>
          <p:cNvPicPr>
            <a:picLocks noChangeAspect="1"/>
          </p:cNvPicPr>
          <p:nvPr/>
        </p:nvPicPr>
        <p:blipFill rotWithShape="1">
          <a:blip r:embed="rId2">
            <a:extLst>
              <a:ext uri="{28A0092B-C50C-407E-A947-70E740481C1C}">
                <a14:useLocalDpi xmlns:a14="http://schemas.microsoft.com/office/drawing/2010/main" val="0"/>
              </a:ext>
            </a:extLst>
          </a:blip>
          <a:srcRect l="2997" r="1109" b="5470"/>
          <a:stretch/>
        </p:blipFill>
        <p:spPr>
          <a:xfrm>
            <a:off x="3502510" y="1907133"/>
            <a:ext cx="8689490" cy="4818888"/>
          </a:xfrm>
          <a:prstGeom prst="rect">
            <a:avLst/>
          </a:prstGeom>
        </p:spPr>
      </p:pic>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First graph of the number of Femicides by month (2015-2023)</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1" y="3020497"/>
            <a:ext cx="3502510" cy="1708160"/>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Clear increase over the years.
As far as 2023 is concerned, it only goes as far as October.</a:t>
            </a:r>
          </a:p>
        </p:txBody>
      </p:sp>
    </p:spTree>
    <p:extLst>
      <p:ext uri="{BB962C8B-B14F-4D97-AF65-F5344CB8AC3E}">
        <p14:creationId xmlns:p14="http://schemas.microsoft.com/office/powerpoint/2010/main" val="58287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Context</a:t>
            </a:r>
            <a:endParaRPr lang="en-US"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B91EC1-B83A-D448-4E81-B3F5A56DE4F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term femicide was not used by the Mexican government until 2011</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when it has been recognized worldwide since 1976</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On pages such as the official ones of the Mexican government, there are no records of femicides until 2015</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An extensive and detailed definition of femicide in Mexico is given on its government page</a:t>
            </a:r>
            <a:r>
              <a:rPr lang="en-US" baseline="30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The increase in femicides per year may be a sign of a poor record over the years by the Mexican government.</a:t>
            </a:r>
          </a:p>
        </p:txBody>
      </p:sp>
      <p:sp>
        <p:nvSpPr>
          <p:cNvPr id="6" name="Footer Placeholder 5">
            <a:extLst>
              <a:ext uri="{FF2B5EF4-FFF2-40B4-BE49-F238E27FC236}">
                <a16:creationId xmlns:a16="http://schemas.microsoft.com/office/drawing/2014/main" id="{2C4A05C9-1B39-0D6B-835D-AC751CD4174B}"/>
              </a:ext>
            </a:extLst>
          </p:cNvPr>
          <p:cNvSpPr>
            <a:spLocks noGrp="1"/>
          </p:cNvSpPr>
          <p:nvPr>
            <p:ph type="ftr" sz="quarter" idx="11"/>
          </p:nvPr>
        </p:nvSpPr>
        <p:spPr>
          <a:xfrm>
            <a:off x="1674125" y="5831006"/>
            <a:ext cx="8543499" cy="661869"/>
          </a:xfrm>
        </p:spPr>
        <p:txBody>
          <a:bodyPr/>
          <a:lstStyle/>
          <a:p>
            <a:r>
              <a:rPr lang="en-US" dirty="0">
                <a:solidFill>
                  <a:schemeClr val="tx1"/>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2"/>
              </a:rPr>
              <a:t>https://www.sopitas.com/reportajes/nosestanmatando/desde-cuando-existe-termino-feminicidio-mexico/</a:t>
            </a:r>
            <a:endParaRPr lang="en-US" dirty="0">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hlinkClick r:id="rId3"/>
              </a:rPr>
              <a:t>http://cedoc.inmujeres.gob.mx/documentos_download/Feminicidio-en-Mexico-2017.pdf</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https://www.gob.mx/sesnsp/acciones-y-programas/datos-abiertos-de-incidencia-delictiva</a:t>
            </a:r>
            <a:endParaRPr lang="en-US" dirty="0">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4 </a:t>
            </a:r>
            <a:r>
              <a:rPr lang="en-US" dirty="0">
                <a:solidFill>
                  <a:srgbClr val="0070C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https://rb.gy/2eirc0</a:t>
            </a:r>
            <a:endParaRPr lang="en-US" dirty="0">
              <a:solidFill>
                <a:srgbClr val="0070C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722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B9CFF3"/>
            </a:gs>
            <a:gs pos="43000">
              <a:srgbClr val="5F477F"/>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First Predictions of Femicides</a:t>
            </a:r>
            <a:endParaRPr lang="en-US" sz="4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2DB7D80-64CA-08F3-4FE1-D96D6075DCF6}"/>
              </a:ext>
            </a:extLst>
          </p:cNvPr>
          <p:cNvPicPr>
            <a:picLocks noChangeAspect="1"/>
          </p:cNvPicPr>
          <p:nvPr/>
        </p:nvPicPr>
        <p:blipFill rotWithShape="1">
          <a:blip r:embed="rId2">
            <a:extLst>
              <a:ext uri="{28A0092B-C50C-407E-A947-70E740481C1C}">
                <a14:useLocalDpi xmlns:a14="http://schemas.microsoft.com/office/drawing/2010/main" val="0"/>
              </a:ext>
            </a:extLst>
          </a:blip>
          <a:srcRect l="3629" b="6098"/>
          <a:stretch/>
        </p:blipFill>
        <p:spPr>
          <a:xfrm>
            <a:off x="3664739" y="1721395"/>
            <a:ext cx="8371342" cy="4816255"/>
          </a:xfrm>
          <a:prstGeom prst="rect">
            <a:avLst/>
          </a:prstGeom>
        </p:spPr>
      </p:pic>
      <p:sp>
        <p:nvSpPr>
          <p:cNvPr id="3" name="TextBox 2">
            <a:extLst>
              <a:ext uri="{FF2B5EF4-FFF2-40B4-BE49-F238E27FC236}">
                <a16:creationId xmlns:a16="http://schemas.microsoft.com/office/drawing/2014/main" id="{14029A56-3461-F607-E201-777F2902D6D0}"/>
              </a:ext>
            </a:extLst>
          </p:cNvPr>
          <p:cNvSpPr txBox="1"/>
          <p:nvPr/>
        </p:nvSpPr>
        <p:spPr>
          <a:xfrm>
            <a:off x="0" y="1721395"/>
            <a:ext cx="3664739" cy="3647152"/>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Prophet shows the numbers of female homicides (the black dots), the predicted values (blue line), and the uncertainty intervals of the predictions (the regions shaded in blue)
Information limited to monthly counting. 
Clear trend towards growth even in confidence intervals.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903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6000">
              <a:srgbClr val="5F477F"/>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Predictions with Changing Lines</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0" y="3020497"/>
            <a:ext cx="3664739" cy="2354491"/>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red lines represent points where there were big changes, referring to the year 2019. 
The red line is a prediction that is clearly going to increase.</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A47CD5B-C34F-9D03-F1F8-EF7A0F7300D0}"/>
              </a:ext>
            </a:extLst>
          </p:cNvPr>
          <p:cNvPicPr>
            <a:picLocks noChangeAspect="1"/>
          </p:cNvPicPr>
          <p:nvPr/>
        </p:nvPicPr>
        <p:blipFill rotWithShape="1">
          <a:blip r:embed="rId2">
            <a:extLst>
              <a:ext uri="{28A0092B-C50C-407E-A947-70E740481C1C}">
                <a14:useLocalDpi xmlns:a14="http://schemas.microsoft.com/office/drawing/2010/main" val="0"/>
              </a:ext>
            </a:extLst>
          </a:blip>
          <a:srcRect l="3380" b="6139"/>
          <a:stretch/>
        </p:blipFill>
        <p:spPr>
          <a:xfrm>
            <a:off x="3664739" y="1690688"/>
            <a:ext cx="8375904" cy="4803973"/>
          </a:xfrm>
          <a:prstGeom prst="rect">
            <a:avLst/>
          </a:prstGeom>
        </p:spPr>
      </p:pic>
    </p:spTree>
    <p:extLst>
      <p:ext uri="{BB962C8B-B14F-4D97-AF65-F5344CB8AC3E}">
        <p14:creationId xmlns:p14="http://schemas.microsoft.com/office/powerpoint/2010/main" val="222059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6000">
              <a:srgbClr val="5F477F"/>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838200" y="29824"/>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Trend Lines</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0" y="2233630"/>
            <a:ext cx="3664739" cy="2031325"/>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Predicted average of approximately 100 femicides per month by 2024.
The months with the highest number of femicides are in June and December.</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FB43FD-3E00-F5D2-A7AC-E4175C630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739" y="1282817"/>
            <a:ext cx="8375904" cy="5502613"/>
          </a:xfrm>
          <a:prstGeom prst="rect">
            <a:avLst/>
          </a:prstGeom>
        </p:spPr>
      </p:pic>
    </p:spTree>
    <p:extLst>
      <p:ext uri="{BB962C8B-B14F-4D97-AF65-F5344CB8AC3E}">
        <p14:creationId xmlns:p14="http://schemas.microsoft.com/office/powerpoint/2010/main" val="4271666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6000">
              <a:srgbClr val="5F477F"/>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838200" y="29824"/>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Restricting</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0" y="1449738"/>
            <a:ext cx="3664739" cy="3647152"/>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Changed </a:t>
            </a:r>
            <a:r>
              <a:rPr lang="en-US" sz="2100" dirty="0" err="1">
                <a:latin typeface="Times New Roman" panose="02020603050405020304" pitchFamily="18" charset="0"/>
                <a:cs typeface="Times New Roman" panose="02020603050405020304" pitchFamily="18" charset="0"/>
              </a:rPr>
              <a:t>changepoint_prior_scale</a:t>
            </a:r>
            <a:r>
              <a:rPr lang="en-US" sz="2100" dirty="0">
                <a:latin typeface="Times New Roman" panose="02020603050405020304" pitchFamily="18" charset="0"/>
                <a:cs typeface="Times New Roman" panose="02020603050405020304" pitchFamily="18" charset="0"/>
              </a:rPr>
              <a:t> to 0.001 (Prophet's function) to decrease the flexibility of the prediction.
Similarly, there is a clear increase in the number of femicides. 
It looks like what could be found by linear regression models.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E50A65-BC5A-E283-6C05-03D8EBF14213}"/>
              </a:ext>
            </a:extLst>
          </p:cNvPr>
          <p:cNvPicPr>
            <a:picLocks noChangeAspect="1"/>
          </p:cNvPicPr>
          <p:nvPr/>
        </p:nvPicPr>
        <p:blipFill rotWithShape="1">
          <a:blip r:embed="rId2">
            <a:extLst>
              <a:ext uri="{28A0092B-C50C-407E-A947-70E740481C1C}">
                <a14:useLocalDpi xmlns:a14="http://schemas.microsoft.com/office/drawing/2010/main" val="0"/>
              </a:ext>
            </a:extLst>
          </a:blip>
          <a:srcRect l="3812" b="6223"/>
          <a:stretch/>
        </p:blipFill>
        <p:spPr>
          <a:xfrm>
            <a:off x="3664739" y="1449738"/>
            <a:ext cx="8375904" cy="4822112"/>
          </a:xfrm>
          <a:prstGeom prst="rect">
            <a:avLst/>
          </a:prstGeom>
        </p:spPr>
      </p:pic>
    </p:spTree>
    <p:extLst>
      <p:ext uri="{BB962C8B-B14F-4D97-AF65-F5344CB8AC3E}">
        <p14:creationId xmlns:p14="http://schemas.microsoft.com/office/powerpoint/2010/main" val="174752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B9CFF3"/>
            </a:gs>
            <a:gs pos="50000">
              <a:srgbClr val="5F477F"/>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794413" y="1107150"/>
            <a:ext cx="10603173" cy="3765100"/>
          </a:xfrm>
        </p:spPr>
        <p:txBody>
          <a:bodyPr>
            <a:normAutofit/>
          </a:bodyPr>
          <a:lstStyle/>
          <a:p>
            <a:pPr algn="ctr"/>
            <a:r>
              <a:rPr lang="en-US" sz="6000" b="1" dirty="0">
                <a:latin typeface="Times New Roman" panose="02020603050405020304" pitchFamily="18" charset="0"/>
                <a:cs typeface="Times New Roman" panose="02020603050405020304" pitchFamily="18" charset="0"/>
              </a:rPr>
              <a:t>Time series with the number of Homicides of Women (1990-2022)</a:t>
            </a:r>
            <a:endParaRPr lang="en-US"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551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First graph of the number of Homicides of Women (1990-2023)</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1" y="3020497"/>
            <a:ext cx="3502510"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Problems from 1990-1997 as only the month of occurrence was recorded, but not the day.</a:t>
            </a:r>
          </a:p>
        </p:txBody>
      </p:sp>
      <p:pic>
        <p:nvPicPr>
          <p:cNvPr id="5" name="Picture 4">
            <a:extLst>
              <a:ext uri="{FF2B5EF4-FFF2-40B4-BE49-F238E27FC236}">
                <a16:creationId xmlns:a16="http://schemas.microsoft.com/office/drawing/2014/main" id="{76AF01AD-DD82-D7D6-FB26-0A19D9AC5AEC}"/>
              </a:ext>
            </a:extLst>
          </p:cNvPr>
          <p:cNvPicPr>
            <a:picLocks noChangeAspect="1"/>
          </p:cNvPicPr>
          <p:nvPr/>
        </p:nvPicPr>
        <p:blipFill rotWithShape="1">
          <a:blip r:embed="rId2">
            <a:extLst>
              <a:ext uri="{28A0092B-C50C-407E-A947-70E740481C1C}">
                <a14:useLocalDpi xmlns:a14="http://schemas.microsoft.com/office/drawing/2010/main" val="0"/>
              </a:ext>
            </a:extLst>
          </a:blip>
          <a:srcRect l="2474" b="4136"/>
          <a:stretch/>
        </p:blipFill>
        <p:spPr>
          <a:xfrm>
            <a:off x="3705711" y="1690688"/>
            <a:ext cx="8375904" cy="5094834"/>
          </a:xfrm>
          <a:prstGeom prst="rect">
            <a:avLst/>
          </a:prstGeom>
        </p:spPr>
      </p:pic>
    </p:spTree>
    <p:extLst>
      <p:ext uri="{BB962C8B-B14F-4D97-AF65-F5344CB8AC3E}">
        <p14:creationId xmlns:p14="http://schemas.microsoft.com/office/powerpoint/2010/main" val="189301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First Predictions of Homicides of Women</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1" y="3020497"/>
            <a:ext cx="3502510" cy="2031325"/>
          </a:xfrm>
          <a:prstGeom prst="rect">
            <a:avLst/>
          </a:prstGeom>
          <a:noFill/>
        </p:spPr>
        <p:txBody>
          <a:bodyPr wrap="square" rtlCol="0">
            <a:spAutoFit/>
          </a:bodyPr>
          <a:lstStyle/>
          <a:p>
            <a:pPr marL="285750" indent="-28575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Same components as in Femicides.
It is important to note that it does not take the points that leave the trend (1990-1997).</a:t>
            </a:r>
          </a:p>
        </p:txBody>
      </p:sp>
      <p:pic>
        <p:nvPicPr>
          <p:cNvPr id="6" name="Picture 5">
            <a:extLst>
              <a:ext uri="{FF2B5EF4-FFF2-40B4-BE49-F238E27FC236}">
                <a16:creationId xmlns:a16="http://schemas.microsoft.com/office/drawing/2014/main" id="{DF9D9920-CC3E-ACF1-F8FB-B1343C6D90D0}"/>
              </a:ext>
            </a:extLst>
          </p:cNvPr>
          <p:cNvPicPr>
            <a:picLocks noChangeAspect="1"/>
          </p:cNvPicPr>
          <p:nvPr/>
        </p:nvPicPr>
        <p:blipFill rotWithShape="1">
          <a:blip r:embed="rId2">
            <a:extLst>
              <a:ext uri="{28A0092B-C50C-407E-A947-70E740481C1C}">
                <a14:useLocalDpi xmlns:a14="http://schemas.microsoft.com/office/drawing/2010/main" val="0"/>
              </a:ext>
            </a:extLst>
          </a:blip>
          <a:srcRect l="3164" b="3715"/>
          <a:stretch/>
        </p:blipFill>
        <p:spPr>
          <a:xfrm>
            <a:off x="3672114" y="1719303"/>
            <a:ext cx="8375904" cy="4956877"/>
          </a:xfrm>
          <a:prstGeom prst="rect">
            <a:avLst/>
          </a:prstGeom>
        </p:spPr>
      </p:pic>
    </p:spTree>
    <p:extLst>
      <p:ext uri="{BB962C8B-B14F-4D97-AF65-F5344CB8AC3E}">
        <p14:creationId xmlns:p14="http://schemas.microsoft.com/office/powerpoint/2010/main" val="13627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a:latin typeface="Times New Roman" panose="02020603050405020304" pitchFamily="18" charset="0"/>
                <a:cs typeface="Times New Roman" panose="02020603050405020304" pitchFamily="18" charset="0"/>
              </a:rPr>
              <a:t>Predictions with Changing Lines</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0" y="2280269"/>
            <a:ext cx="3502510" cy="1708160"/>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We see a very clear increase for the next few years.
Big changes don't seem to follow any trend.</a:t>
            </a:r>
          </a:p>
        </p:txBody>
      </p:sp>
      <p:pic>
        <p:nvPicPr>
          <p:cNvPr id="6" name="Picture 5">
            <a:extLst>
              <a:ext uri="{FF2B5EF4-FFF2-40B4-BE49-F238E27FC236}">
                <a16:creationId xmlns:a16="http://schemas.microsoft.com/office/drawing/2014/main" id="{FA57ACDB-61A1-B594-2CCF-7B22ED123250}"/>
              </a:ext>
            </a:extLst>
          </p:cNvPr>
          <p:cNvPicPr>
            <a:picLocks noChangeAspect="1"/>
          </p:cNvPicPr>
          <p:nvPr/>
        </p:nvPicPr>
        <p:blipFill rotWithShape="1">
          <a:blip r:embed="rId2">
            <a:extLst>
              <a:ext uri="{28A0092B-C50C-407E-A947-70E740481C1C}">
                <a14:useLocalDpi xmlns:a14="http://schemas.microsoft.com/office/drawing/2010/main" val="0"/>
              </a:ext>
            </a:extLst>
          </a:blip>
          <a:srcRect l="2799" b="3908"/>
          <a:stretch/>
        </p:blipFill>
        <p:spPr>
          <a:xfrm>
            <a:off x="3685467" y="1811230"/>
            <a:ext cx="8375904" cy="4928388"/>
          </a:xfrm>
          <a:prstGeom prst="rect">
            <a:avLst/>
          </a:prstGeom>
        </p:spPr>
      </p:pic>
    </p:spTree>
    <p:extLst>
      <p:ext uri="{BB962C8B-B14F-4D97-AF65-F5344CB8AC3E}">
        <p14:creationId xmlns:p14="http://schemas.microsoft.com/office/powerpoint/2010/main" val="169147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838200" y="-317048"/>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Trending</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435430" y="1008515"/>
            <a:ext cx="3502510" cy="3323987"/>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average for 2024 is expected to rise to about 16 homicides per day. 
The most likely days for homicides of women are Sunday and Monday. 
As for the months, the most likely is in June, but there is no big trend in a given month.</a:t>
            </a:r>
          </a:p>
        </p:txBody>
      </p:sp>
      <p:pic>
        <p:nvPicPr>
          <p:cNvPr id="6" name="Picture 5">
            <a:extLst>
              <a:ext uri="{FF2B5EF4-FFF2-40B4-BE49-F238E27FC236}">
                <a16:creationId xmlns:a16="http://schemas.microsoft.com/office/drawing/2014/main" id="{B2C86476-1C20-C7DC-9180-C68FDE9CF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762" y="768718"/>
            <a:ext cx="6014265" cy="6031226"/>
          </a:xfrm>
          <a:prstGeom prst="rect">
            <a:avLst/>
          </a:prstGeom>
        </p:spPr>
      </p:pic>
    </p:spTree>
    <p:extLst>
      <p:ext uri="{BB962C8B-B14F-4D97-AF65-F5344CB8AC3E}">
        <p14:creationId xmlns:p14="http://schemas.microsoft.com/office/powerpoint/2010/main" val="1852744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Restricting</a:t>
            </a:r>
            <a:endParaRPr lang="en-US"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029A56-3461-F607-E201-777F2902D6D0}"/>
              </a:ext>
            </a:extLst>
          </p:cNvPr>
          <p:cNvSpPr txBox="1"/>
          <p:nvPr/>
        </p:nvSpPr>
        <p:spPr>
          <a:xfrm>
            <a:off x="1" y="3020497"/>
            <a:ext cx="3502510" cy="1384995"/>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Although there is less freedom for the trend line, there is still a clear growth for the following years.</a:t>
            </a:r>
          </a:p>
        </p:txBody>
      </p:sp>
      <p:pic>
        <p:nvPicPr>
          <p:cNvPr id="6" name="Picture 5">
            <a:extLst>
              <a:ext uri="{FF2B5EF4-FFF2-40B4-BE49-F238E27FC236}">
                <a16:creationId xmlns:a16="http://schemas.microsoft.com/office/drawing/2014/main" id="{64D51988-0C0C-48BB-AF21-5E65A08A2155}"/>
              </a:ext>
            </a:extLst>
          </p:cNvPr>
          <p:cNvPicPr>
            <a:picLocks noChangeAspect="1"/>
          </p:cNvPicPr>
          <p:nvPr/>
        </p:nvPicPr>
        <p:blipFill rotWithShape="1">
          <a:blip r:embed="rId2">
            <a:extLst>
              <a:ext uri="{28A0092B-C50C-407E-A947-70E740481C1C}">
                <a14:useLocalDpi xmlns:a14="http://schemas.microsoft.com/office/drawing/2010/main" val="0"/>
              </a:ext>
            </a:extLst>
          </a:blip>
          <a:srcRect l="2361" b="4254"/>
          <a:stretch/>
        </p:blipFill>
        <p:spPr>
          <a:xfrm>
            <a:off x="3691197" y="1796963"/>
            <a:ext cx="8375904" cy="4888642"/>
          </a:xfrm>
          <a:prstGeom prst="rect">
            <a:avLst/>
          </a:prstGeom>
        </p:spPr>
      </p:pic>
    </p:spTree>
    <p:extLst>
      <p:ext uri="{BB962C8B-B14F-4D97-AF65-F5344CB8AC3E}">
        <p14:creationId xmlns:p14="http://schemas.microsoft.com/office/powerpoint/2010/main" val="252417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838200" y="18255"/>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Data Quality</a:t>
            </a:r>
            <a:endParaRPr lang="en-US"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B91EC1-B83A-D448-4E81-B3F5A56DE4F0}"/>
              </a:ext>
            </a:extLst>
          </p:cNvPr>
          <p:cNvSpPr>
            <a:spLocks noGrp="1"/>
          </p:cNvSpPr>
          <p:nvPr>
            <p:ph idx="1"/>
          </p:nvPr>
        </p:nvSpPr>
        <p:spPr>
          <a:xfrm>
            <a:off x="838200" y="1825625"/>
            <a:ext cx="5257800" cy="4351338"/>
          </a:xfrm>
        </p:spPr>
        <p:txBody>
          <a:bodyPr>
            <a:normAutofit fontScale="92500" lnSpcReduction="20000"/>
          </a:bodyPr>
          <a:lstStyle/>
          <a:p>
            <a:r>
              <a:rPr lang="en-US" dirty="0">
                <a:solidFill>
                  <a:srgbClr val="B9CFF3"/>
                </a:solidFill>
                <a:latin typeface="Times New Roman" panose="02020603050405020304" pitchFamily="18" charset="0"/>
                <a:cs typeface="Times New Roman" panose="02020603050405020304" pitchFamily="18" charset="0"/>
              </a:rPr>
              <a:t>Death data come from the official INEGI</a:t>
            </a:r>
            <a:r>
              <a:rPr lang="en-US" baseline="30000" dirty="0">
                <a:solidFill>
                  <a:srgbClr val="B9CFF3"/>
                </a:solidFill>
                <a:latin typeface="Times New Roman" panose="02020603050405020304" pitchFamily="18" charset="0"/>
                <a:cs typeface="Times New Roman" panose="02020603050405020304" pitchFamily="18" charset="0"/>
              </a:rPr>
              <a:t>1</a:t>
            </a:r>
            <a:r>
              <a:rPr lang="en-US" dirty="0">
                <a:solidFill>
                  <a:srgbClr val="B9CFF3"/>
                </a:solidFill>
                <a:latin typeface="Times New Roman" panose="02020603050405020304" pitchFamily="18" charset="0"/>
                <a:cs typeface="Times New Roman" panose="02020603050405020304" pitchFamily="18" charset="0"/>
              </a:rPr>
              <a:t> databases.  
It contains a record with many details about deaths from 1990-2022.
Important columns: ENT_OCURR, LISTA_MEXICO, BAS LIST, GENDER, DIA_OCURR, MES_OCURR, ANIO_OCUR.
It does not contain empty rows or cells.
Unknown data is populated as 99, 9999, etc.</a:t>
            </a:r>
          </a:p>
        </p:txBody>
      </p:sp>
      <p:sp>
        <p:nvSpPr>
          <p:cNvPr id="4" name="Footer Placeholder 3">
            <a:extLst>
              <a:ext uri="{FF2B5EF4-FFF2-40B4-BE49-F238E27FC236}">
                <a16:creationId xmlns:a16="http://schemas.microsoft.com/office/drawing/2014/main" id="{2D0300DA-1596-ED45-9B9D-29ADDDE19842}"/>
              </a:ext>
            </a:extLst>
          </p:cNvPr>
          <p:cNvSpPr>
            <a:spLocks noGrp="1"/>
          </p:cNvSpPr>
          <p:nvPr>
            <p:ph type="ftr" sz="quarter" idx="11"/>
          </p:nvPr>
        </p:nvSpPr>
        <p:spPr>
          <a:xfrm>
            <a:off x="2865461" y="6311900"/>
            <a:ext cx="6461078" cy="839290"/>
          </a:xfrm>
        </p:spPr>
        <p:txBody>
          <a:bodyPr/>
          <a:lstStyle/>
          <a:p>
            <a:r>
              <a:rPr lang="en-US" dirty="0">
                <a:solidFill>
                  <a:srgbClr val="B9CFF3"/>
                </a:solidFill>
                <a:latin typeface="Times New Roman" panose="02020603050405020304" pitchFamily="18" charset="0"/>
                <a:cs typeface="Times New Roman" panose="02020603050405020304" pitchFamily="18" charset="0"/>
              </a:rPr>
              <a:t>1</a:t>
            </a:r>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hlinkClick r:id="rId2"/>
              </a:rPr>
              <a:t>https://www.inegi.org.mx/programas/mortalidad/#microdatos</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rgbClr val="006D77"/>
                </a:solidFill>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hlinkClick r:id="rId3"/>
              </a:rPr>
              <a:t>https://www.gob.mx/sesnsp/acciones-y-programas/datos-abiertos-de-incidencia-delictiva</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785891A9-2410-AEF3-EE3E-717CEC5744AD}"/>
              </a:ext>
            </a:extLst>
          </p:cNvPr>
          <p:cNvSpPr txBox="1">
            <a:spLocks/>
          </p:cNvSpPr>
          <p:nvPr/>
        </p:nvSpPr>
        <p:spPr>
          <a:xfrm>
            <a:off x="6096000" y="1825625"/>
            <a:ext cx="52578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Data obtained from the official website of the government of Mexico, where it compiles information related to crime incidence</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Crime records from 2015-2023.
Important columns: YEAR, ENTITY, MODALITY, JANUARY, FEBRUARY,...,DECEMBER
It does not contain empty rows or cells.
Unknown data is populated as NO DATA.</a:t>
            </a:r>
          </a:p>
        </p:txBody>
      </p:sp>
      <p:sp>
        <p:nvSpPr>
          <p:cNvPr id="6" name="TextBox 5">
            <a:extLst>
              <a:ext uri="{FF2B5EF4-FFF2-40B4-BE49-F238E27FC236}">
                <a16:creationId xmlns:a16="http://schemas.microsoft.com/office/drawing/2014/main" id="{929A0FE0-89B0-95FB-BF64-1036392068DC}"/>
              </a:ext>
            </a:extLst>
          </p:cNvPr>
          <p:cNvSpPr txBox="1"/>
          <p:nvPr/>
        </p:nvSpPr>
        <p:spPr>
          <a:xfrm>
            <a:off x="709684" y="1050876"/>
            <a:ext cx="5386316" cy="584775"/>
          </a:xfrm>
          <a:prstGeom prst="rect">
            <a:avLst/>
          </a:prstGeom>
          <a:noFill/>
        </p:spPr>
        <p:txBody>
          <a:bodyPr wrap="square" rtlCol="0">
            <a:spAutoFit/>
          </a:bodyPr>
          <a:lstStyle/>
          <a:p>
            <a:pPr algn="ctr"/>
            <a:r>
              <a:rPr lang="en-US" sz="3200" dirty="0">
                <a:solidFill>
                  <a:srgbClr val="B9CFF3"/>
                </a:solidFill>
                <a:latin typeface="Times New Roman" panose="02020603050405020304" pitchFamily="18" charset="0"/>
                <a:cs typeface="Times New Roman" panose="02020603050405020304" pitchFamily="18" charset="0"/>
              </a:rPr>
              <a:t>Homicides of Women</a:t>
            </a:r>
          </a:p>
        </p:txBody>
      </p:sp>
      <p:sp>
        <p:nvSpPr>
          <p:cNvPr id="7" name="TextBox 6">
            <a:extLst>
              <a:ext uri="{FF2B5EF4-FFF2-40B4-BE49-F238E27FC236}">
                <a16:creationId xmlns:a16="http://schemas.microsoft.com/office/drawing/2014/main" id="{80AD3C11-C022-DAC0-40CF-57F8FDF1DBC8}"/>
              </a:ext>
            </a:extLst>
          </p:cNvPr>
          <p:cNvSpPr txBox="1"/>
          <p:nvPr/>
        </p:nvSpPr>
        <p:spPr>
          <a:xfrm>
            <a:off x="6031742" y="1023168"/>
            <a:ext cx="5386316"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Femicides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57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2D2-7F29-4E21-A3DE-7977DE5885AC}"/>
              </a:ext>
            </a:extLst>
          </p:cNvPr>
          <p:cNvSpPr>
            <a:spLocks noGrp="1"/>
          </p:cNvSpPr>
          <p:nvPr>
            <p:ph type="title"/>
          </p:nvPr>
        </p:nvSpPr>
        <p:spPr>
          <a:xfrm>
            <a:off x="838200" y="2766218"/>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Femicide Prediction (1990-2014)</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484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rgbClr val="B9CFF3"/>
            </a:gs>
            <a:gs pos="44000">
              <a:srgbClr val="5F477F"/>
            </a:gs>
          </a:gsLst>
          <a:lin ang="54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90F011-C0A6-270A-62F8-397119558613}"/>
              </a:ext>
            </a:extLst>
          </p:cNvPr>
          <p:cNvPicPr>
            <a:picLocks noChangeAspect="1"/>
          </p:cNvPicPr>
          <p:nvPr/>
        </p:nvPicPr>
        <p:blipFill rotWithShape="1">
          <a:blip r:embed="rId2">
            <a:extLst>
              <a:ext uri="{28A0092B-C50C-407E-A947-70E740481C1C}">
                <a14:useLocalDpi xmlns:a14="http://schemas.microsoft.com/office/drawing/2010/main" val="0"/>
              </a:ext>
            </a:extLst>
          </a:blip>
          <a:srcRect l="3915" b="5870"/>
          <a:stretch/>
        </p:blipFill>
        <p:spPr>
          <a:xfrm>
            <a:off x="352046" y="304967"/>
            <a:ext cx="5660571" cy="3273925"/>
          </a:xfrm>
          <a:prstGeom prst="rect">
            <a:avLst/>
          </a:prstGeom>
        </p:spPr>
      </p:pic>
      <p:pic>
        <p:nvPicPr>
          <p:cNvPr id="10" name="Picture 9">
            <a:extLst>
              <a:ext uri="{FF2B5EF4-FFF2-40B4-BE49-F238E27FC236}">
                <a16:creationId xmlns:a16="http://schemas.microsoft.com/office/drawing/2014/main" id="{5D81FBC6-123D-FE94-6D56-EC40374DEFC3}"/>
              </a:ext>
            </a:extLst>
          </p:cNvPr>
          <p:cNvPicPr>
            <a:picLocks noChangeAspect="1"/>
          </p:cNvPicPr>
          <p:nvPr/>
        </p:nvPicPr>
        <p:blipFill rotWithShape="1">
          <a:blip r:embed="rId3">
            <a:extLst>
              <a:ext uri="{28A0092B-C50C-407E-A947-70E740481C1C}">
                <a14:useLocalDpi xmlns:a14="http://schemas.microsoft.com/office/drawing/2010/main" val="0"/>
              </a:ext>
            </a:extLst>
          </a:blip>
          <a:srcRect l="3865" b="5944"/>
          <a:stretch/>
        </p:blipFill>
        <p:spPr>
          <a:xfrm>
            <a:off x="6012617" y="304967"/>
            <a:ext cx="5667981" cy="3273924"/>
          </a:xfrm>
          <a:prstGeom prst="rect">
            <a:avLst/>
          </a:prstGeom>
        </p:spPr>
      </p:pic>
      <p:sp>
        <p:nvSpPr>
          <p:cNvPr id="11" name="TextBox 10">
            <a:extLst>
              <a:ext uri="{FF2B5EF4-FFF2-40B4-BE49-F238E27FC236}">
                <a16:creationId xmlns:a16="http://schemas.microsoft.com/office/drawing/2014/main" id="{77F7230D-9E8E-E9A7-90C7-09F1732CE7EF}"/>
              </a:ext>
            </a:extLst>
          </p:cNvPr>
          <p:cNvSpPr txBox="1"/>
          <p:nvPr/>
        </p:nvSpPr>
        <p:spPr>
          <a:xfrm>
            <a:off x="159655" y="4035924"/>
            <a:ext cx="11705923"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Problem
</a:t>
            </a:r>
            <a:r>
              <a:rPr lang="en-US" sz="2400" dirty="0">
                <a:latin typeface="Times New Roman" panose="02020603050405020304" pitchFamily="18" charset="0"/>
                <a:cs typeface="Times New Roman" panose="02020603050405020304" pitchFamily="18" charset="0"/>
              </a:rPr>
              <a:t>The proposed model is not sufficient to be able to predict femicides per year for years that are not recorded.</a:t>
            </a: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Solution for the future
</a:t>
            </a:r>
            <a:r>
              <a:rPr lang="en-US" sz="2400" dirty="0">
                <a:latin typeface="Times New Roman" panose="02020603050405020304" pitchFamily="18" charset="0"/>
                <a:cs typeface="Times New Roman" panose="02020603050405020304" pitchFamily="18" charset="0"/>
              </a:rPr>
              <a:t>Build a more powerful model that is capable of predicting femicides by considering the homicides of women.</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615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D6BB5C-FDF5-EF75-8052-4762F032DBE6}"/>
              </a:ext>
            </a:extLst>
          </p:cNvPr>
          <p:cNvPicPr>
            <a:picLocks noChangeAspect="1"/>
          </p:cNvPicPr>
          <p:nvPr/>
        </p:nvPicPr>
        <p:blipFill>
          <a:blip r:embed="rId2"/>
          <a:stretch>
            <a:fillRect/>
          </a:stretch>
        </p:blipFill>
        <p:spPr>
          <a:xfrm>
            <a:off x="0" y="3246"/>
            <a:ext cx="12192000" cy="6854754"/>
          </a:xfrm>
          <a:prstGeom prst="rect">
            <a:avLst/>
          </a:prstGeom>
        </p:spPr>
      </p:pic>
      <p:sp>
        <p:nvSpPr>
          <p:cNvPr id="8" name="TextBox 7">
            <a:extLst>
              <a:ext uri="{FF2B5EF4-FFF2-40B4-BE49-F238E27FC236}">
                <a16:creationId xmlns:a16="http://schemas.microsoft.com/office/drawing/2014/main" id="{723FE142-51CF-45DE-75AA-AF0183460177}"/>
              </a:ext>
            </a:extLst>
          </p:cNvPr>
          <p:cNvSpPr txBox="1"/>
          <p:nvPr/>
        </p:nvSpPr>
        <p:spPr>
          <a:xfrm>
            <a:off x="1563989" y="1156971"/>
            <a:ext cx="9394446"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increase in femicides in Mexico is something that cannot be overlooked. 
This increase mainly seems to be thanks to a bad record on the part of the Mexican government.
There is a need to have a better record of femicides and homicides of women in general.
There is a need to increase the budget for research on violence against women.
But above all, there must be more commitment on the part of the Mexican government to ensure that the law is enforced.</a:t>
            </a:r>
            <a:endParaRPr lang="en-US" sz="21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4E73301D-56C6-DA87-13CB-13D583FD9F98}"/>
              </a:ext>
            </a:extLst>
          </p:cNvPr>
          <p:cNvSpPr txBox="1">
            <a:spLocks/>
          </p:cNvSpPr>
          <p:nvPr/>
        </p:nvSpPr>
        <p:spPr>
          <a:xfrm>
            <a:off x="1003412" y="-168592"/>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Conclusions</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080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D6BB5C-FDF5-EF75-8052-4762F032DBE6}"/>
              </a:ext>
            </a:extLst>
          </p:cNvPr>
          <p:cNvPicPr>
            <a:picLocks noChangeAspect="1"/>
          </p:cNvPicPr>
          <p:nvPr/>
        </p:nvPicPr>
        <p:blipFill>
          <a:blip r:embed="rId2"/>
          <a:stretch>
            <a:fillRect/>
          </a:stretch>
        </p:blipFill>
        <p:spPr>
          <a:xfrm>
            <a:off x="0" y="3246"/>
            <a:ext cx="12192000" cy="6854754"/>
          </a:xfrm>
          <a:prstGeom prst="rect">
            <a:avLst/>
          </a:prstGeom>
        </p:spPr>
      </p:pic>
      <p:sp>
        <p:nvSpPr>
          <p:cNvPr id="9" name="Title 1">
            <a:extLst>
              <a:ext uri="{FF2B5EF4-FFF2-40B4-BE49-F238E27FC236}">
                <a16:creationId xmlns:a16="http://schemas.microsoft.com/office/drawing/2014/main" id="{4E73301D-56C6-DA87-13CB-13D583FD9F98}"/>
              </a:ext>
            </a:extLst>
          </p:cNvPr>
          <p:cNvSpPr txBox="1">
            <a:spLocks/>
          </p:cNvSpPr>
          <p:nvPr/>
        </p:nvSpPr>
        <p:spPr>
          <a:xfrm>
            <a:off x="838200" y="693058"/>
            <a:ext cx="10515600" cy="54718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REMEMBER THAT THEY ARE NOT JUST NUMBERS, THEY WERE PEOPLE WITH LIVES THAT WERE TAKEN FROM THEM JUST BECAUSE THEY WERE </a:t>
            </a:r>
            <a:r>
              <a:rPr lang="en-US" b="1" dirty="0">
                <a:latin typeface="Times New Roman" panose="02020603050405020304" pitchFamily="18" charset="0"/>
                <a:cs typeface="Times New Roman" panose="02020603050405020304" pitchFamily="18" charset="0"/>
              </a:rPr>
              <a:t>WOMEN</a:t>
            </a:r>
            <a:r>
              <a:rPr lang="en-US" dirty="0">
                <a:latin typeface="Times New Roman" panose="02020603050405020304" pitchFamily="18" charset="0"/>
                <a:cs typeface="Times New Roman" panose="02020603050405020304" pitchFamily="18" charset="0"/>
              </a:rPr>
              <a:t>.</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05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84195CD-334B-E5A7-8D52-D942F77168F5}"/>
              </a:ext>
            </a:extLst>
          </p:cNvPr>
          <p:cNvGraphicFramePr>
            <a:graphicFrameLocks noGrp="1"/>
          </p:cNvGraphicFramePr>
          <p:nvPr>
            <p:ph idx="1"/>
            <p:extLst>
              <p:ext uri="{D42A27DB-BD31-4B8C-83A1-F6EECF244321}">
                <p14:modId xmlns:p14="http://schemas.microsoft.com/office/powerpoint/2010/main" val="2752549833"/>
              </p:ext>
            </p:extLst>
          </p:nvPr>
        </p:nvGraphicFramePr>
        <p:xfrm>
          <a:off x="395785" y="611589"/>
          <a:ext cx="11627893" cy="5881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INEGI – Implan Los Cabos">
            <a:extLst>
              <a:ext uri="{FF2B5EF4-FFF2-40B4-BE49-F238E27FC236}">
                <a16:creationId xmlns:a16="http://schemas.microsoft.com/office/drawing/2014/main" id="{42E3E30A-4438-02C1-AA5B-257B88CB00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1913" y="2752323"/>
            <a:ext cx="996570" cy="9965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C1735CB-2810-F9E8-B8EC-0CEF95D1FD9C}"/>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r="70011"/>
          <a:stretch/>
        </p:blipFill>
        <p:spPr bwMode="auto">
          <a:xfrm>
            <a:off x="1761556" y="3593176"/>
            <a:ext cx="557283" cy="5484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SQL Server Management Studio (SSMS) | Sql server, Sql server  management studio, Microsoft sql server">
            <a:extLst>
              <a:ext uri="{FF2B5EF4-FFF2-40B4-BE49-F238E27FC236}">
                <a16:creationId xmlns:a16="http://schemas.microsoft.com/office/drawing/2014/main" id="{3527A94B-942E-3377-15A5-903CA3AD2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9469" y="2906626"/>
            <a:ext cx="1134016" cy="6770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6A8A2B0-4F63-3F8F-2CF2-28A9064FFC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3299" y="3621749"/>
            <a:ext cx="606356" cy="6645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ql server - Free computer icons">
            <a:extLst>
              <a:ext uri="{FF2B5EF4-FFF2-40B4-BE49-F238E27FC236}">
                <a16:creationId xmlns:a16="http://schemas.microsoft.com/office/drawing/2014/main" id="{252DE16D-8407-B5A7-B367-81512E9EEC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4471" y="2944725"/>
            <a:ext cx="677024" cy="6770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Logotipo de Microsoft Excel PNG transparente - StickPNG">
            <a:extLst>
              <a:ext uri="{FF2B5EF4-FFF2-40B4-BE49-F238E27FC236}">
                <a16:creationId xmlns:a16="http://schemas.microsoft.com/office/drawing/2014/main" id="{9B44DBCA-CB5C-382F-53F3-42D1DE5D85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2518" y="3663247"/>
            <a:ext cx="795893" cy="4974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Logotipo de Microsoft Excel PNG transparente - StickPNG">
            <a:extLst>
              <a:ext uri="{FF2B5EF4-FFF2-40B4-BE49-F238E27FC236}">
                <a16:creationId xmlns:a16="http://schemas.microsoft.com/office/drawing/2014/main" id="{85626A7C-DD9C-F335-B681-24B29B8C60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88823" y="2931566"/>
            <a:ext cx="795893" cy="49743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ableau full logo transparent PNG - StickPNG">
            <a:extLst>
              <a:ext uri="{FF2B5EF4-FFF2-40B4-BE49-F238E27FC236}">
                <a16:creationId xmlns:a16="http://schemas.microsoft.com/office/drawing/2014/main" id="{2CC5CF7C-3219-7BC8-7A8D-3B2719495D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16311" y="3536880"/>
            <a:ext cx="1073723" cy="6039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ecolección de datos - Iconos gratis de redes">
            <a:extLst>
              <a:ext uri="{FF2B5EF4-FFF2-40B4-BE49-F238E27FC236}">
                <a16:creationId xmlns:a16="http://schemas.microsoft.com/office/drawing/2014/main" id="{52144469-0E09-FD6A-CA02-136F109528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5535" y="3177265"/>
            <a:ext cx="776734" cy="77673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Base de datos - Iconos gratis de computadora">
            <a:extLst>
              <a:ext uri="{FF2B5EF4-FFF2-40B4-BE49-F238E27FC236}">
                <a16:creationId xmlns:a16="http://schemas.microsoft.com/office/drawing/2014/main" id="{E4BEDAAA-8E45-8CA2-870C-EE643D3B5B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84179" y="3143289"/>
            <a:ext cx="840149" cy="84014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Spreadsheet Generic Fill &amp; Lineal icon">
            <a:extLst>
              <a:ext uri="{FF2B5EF4-FFF2-40B4-BE49-F238E27FC236}">
                <a16:creationId xmlns:a16="http://schemas.microsoft.com/office/drawing/2014/main" id="{31DB2760-6535-55EB-F206-70B963FA00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3277" y="3102611"/>
            <a:ext cx="899241" cy="89924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cono de Gráfico de barras Generic Flat">
            <a:extLst>
              <a:ext uri="{FF2B5EF4-FFF2-40B4-BE49-F238E27FC236}">
                <a16:creationId xmlns:a16="http://schemas.microsoft.com/office/drawing/2014/main" id="{686771B7-E205-5A98-EAB0-EF8294DF5F8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81467" y="3158105"/>
            <a:ext cx="795894" cy="7958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FCF6A865-02E9-03AB-14E0-F3D9E16CEB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7239" y="3231113"/>
            <a:ext cx="606356" cy="664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7104C7-DFAF-EDB8-1BAA-CB01E5F4C00F}"/>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Data processing</a:t>
            </a:r>
          </a:p>
        </p:txBody>
      </p:sp>
    </p:spTree>
    <p:extLst>
      <p:ext uri="{BB962C8B-B14F-4D97-AF65-F5344CB8AC3E}">
        <p14:creationId xmlns:p14="http://schemas.microsoft.com/office/powerpoint/2010/main" val="255862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4F0417-4164-E927-85F9-4B2B30821B3B}"/>
              </a:ext>
            </a:extLst>
          </p:cNvPr>
          <p:cNvSpPr txBox="1">
            <a:spLocks/>
          </p:cNvSpPr>
          <p:nvPr/>
        </p:nvSpPr>
        <p:spPr>
          <a:xfrm>
            <a:off x="838200" y="-1277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Times New Roman" panose="02020603050405020304" pitchFamily="18" charset="0"/>
                <a:cs typeface="Times New Roman" panose="02020603050405020304" pitchFamily="18" charset="0"/>
              </a:rPr>
              <a:t>Significant quantities</a:t>
            </a:r>
          </a:p>
        </p:txBody>
      </p:sp>
      <p:pic>
        <p:nvPicPr>
          <p:cNvPr id="8" name="Graphic 7" descr="Skull with solid fill">
            <a:extLst>
              <a:ext uri="{FF2B5EF4-FFF2-40B4-BE49-F238E27FC236}">
                <a16:creationId xmlns:a16="http://schemas.microsoft.com/office/drawing/2014/main" id="{94AB4988-5C32-77CB-3ACF-B66CEADBC5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0180" y="1266066"/>
            <a:ext cx="1603375" cy="1603375"/>
          </a:xfrm>
          <a:prstGeom prst="rect">
            <a:avLst/>
          </a:prstGeom>
        </p:spPr>
      </p:pic>
      <p:sp>
        <p:nvSpPr>
          <p:cNvPr id="9" name="TextBox 8">
            <a:extLst>
              <a:ext uri="{FF2B5EF4-FFF2-40B4-BE49-F238E27FC236}">
                <a16:creationId xmlns:a16="http://schemas.microsoft.com/office/drawing/2014/main" id="{B412B6F3-B884-4599-B06E-250FD697A701}"/>
              </a:ext>
            </a:extLst>
          </p:cNvPr>
          <p:cNvSpPr txBox="1"/>
          <p:nvPr/>
        </p:nvSpPr>
        <p:spPr>
          <a:xfrm>
            <a:off x="1535785" y="1066011"/>
            <a:ext cx="395216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Homicides of Women </a:t>
            </a:r>
            <a:r>
              <a:rPr lang="en-US" sz="2000" b="1" dirty="0">
                <a:latin typeface="Times New Roman" panose="02020603050405020304" pitchFamily="18" charset="0"/>
                <a:cs typeface="Times New Roman" panose="02020603050405020304" pitchFamily="18" charset="0"/>
              </a:rPr>
              <a:t>(1990-2022)</a:t>
            </a:r>
          </a:p>
        </p:txBody>
      </p:sp>
      <p:pic>
        <p:nvPicPr>
          <p:cNvPr id="11" name="Graphic 10" descr="Skull with solid fill">
            <a:extLst>
              <a:ext uri="{FF2B5EF4-FFF2-40B4-BE49-F238E27FC236}">
                <a16:creationId xmlns:a16="http://schemas.microsoft.com/office/drawing/2014/main" id="{A13ADCE4-282A-D0CA-35FE-7BD1D262D9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0180" y="3916007"/>
            <a:ext cx="1603375" cy="1603375"/>
          </a:xfrm>
          <a:prstGeom prst="rect">
            <a:avLst/>
          </a:prstGeom>
        </p:spPr>
      </p:pic>
      <p:sp>
        <p:nvSpPr>
          <p:cNvPr id="12" name="TextBox 11">
            <a:extLst>
              <a:ext uri="{FF2B5EF4-FFF2-40B4-BE49-F238E27FC236}">
                <a16:creationId xmlns:a16="http://schemas.microsoft.com/office/drawing/2014/main" id="{79A143BE-0C84-D616-E652-0FC963FC1654}"/>
              </a:ext>
            </a:extLst>
          </p:cNvPr>
          <p:cNvSpPr txBox="1"/>
          <p:nvPr/>
        </p:nvSpPr>
        <p:spPr>
          <a:xfrm>
            <a:off x="1535785" y="3715952"/>
            <a:ext cx="395216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Homicides of Women </a:t>
            </a:r>
            <a:r>
              <a:rPr lang="en-US" sz="2000" b="1" dirty="0">
                <a:latin typeface="Times New Roman" panose="02020603050405020304" pitchFamily="18" charset="0"/>
                <a:cs typeface="Times New Roman" panose="02020603050405020304" pitchFamily="18" charset="0"/>
              </a:rPr>
              <a:t>(2015-2022)</a:t>
            </a:r>
          </a:p>
        </p:txBody>
      </p:sp>
      <p:sp>
        <p:nvSpPr>
          <p:cNvPr id="13" name="TextBox 12">
            <a:extLst>
              <a:ext uri="{FF2B5EF4-FFF2-40B4-BE49-F238E27FC236}">
                <a16:creationId xmlns:a16="http://schemas.microsoft.com/office/drawing/2014/main" id="{21F13314-E9D3-4189-E4D1-02C9D56811EF}"/>
              </a:ext>
            </a:extLst>
          </p:cNvPr>
          <p:cNvSpPr txBox="1"/>
          <p:nvPr/>
        </p:nvSpPr>
        <p:spPr>
          <a:xfrm>
            <a:off x="1890626" y="2591629"/>
            <a:ext cx="3242481" cy="1107996"/>
          </a:xfrm>
          <a:prstGeom prst="rect">
            <a:avLst/>
          </a:prstGeom>
          <a:noFill/>
        </p:spPr>
        <p:txBody>
          <a:bodyPr wrap="square" rtlCol="0">
            <a:spAutoFit/>
          </a:bodyPr>
          <a:lstStyle/>
          <a:p>
            <a:pPr algn="ctr"/>
            <a:r>
              <a:rPr lang="en-US" sz="6600" b="1" i="0" u="none" strike="noStrike" dirty="0">
                <a:solidFill>
                  <a:srgbClr val="000000"/>
                </a:solidFill>
                <a:effectLst/>
                <a:latin typeface="Times New Roman" panose="02020603050405020304" pitchFamily="18" charset="0"/>
                <a:cs typeface="Times New Roman" panose="02020603050405020304" pitchFamily="18" charset="0"/>
              </a:rPr>
              <a:t>69422</a:t>
            </a:r>
            <a:r>
              <a:rPr lang="en-US" sz="6600"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C12DE027-421A-D3C1-C189-E01419CB899B}"/>
              </a:ext>
            </a:extLst>
          </p:cNvPr>
          <p:cNvSpPr txBox="1"/>
          <p:nvPr/>
        </p:nvSpPr>
        <p:spPr>
          <a:xfrm>
            <a:off x="1890625" y="5258978"/>
            <a:ext cx="3242481" cy="1107996"/>
          </a:xfrm>
          <a:prstGeom prst="rect">
            <a:avLst/>
          </a:prstGeom>
          <a:noFill/>
        </p:spPr>
        <p:txBody>
          <a:bodyPr wrap="square" rtlCol="0">
            <a:spAutoFit/>
          </a:bodyPr>
          <a:lstStyle/>
          <a:p>
            <a:pPr algn="ctr"/>
            <a:r>
              <a:rPr lang="en-US" sz="6600" b="1" i="0" u="none" strike="noStrike" dirty="0">
                <a:solidFill>
                  <a:srgbClr val="000000"/>
                </a:solidFill>
                <a:effectLst/>
                <a:latin typeface="Times New Roman" panose="02020603050405020304" pitchFamily="18" charset="0"/>
                <a:cs typeface="Times New Roman" panose="02020603050405020304" pitchFamily="18" charset="0"/>
              </a:rPr>
              <a:t>28158</a:t>
            </a:r>
            <a:r>
              <a:rPr lang="en-US" sz="6600" dirty="0">
                <a:latin typeface="Times New Roman" panose="02020603050405020304" pitchFamily="18" charset="0"/>
                <a:cs typeface="Times New Roman" panose="02020603050405020304" pitchFamily="18" charset="0"/>
              </a:rPr>
              <a:t> </a:t>
            </a:r>
          </a:p>
        </p:txBody>
      </p:sp>
      <p:sp>
        <p:nvSpPr>
          <p:cNvPr id="16" name="TextBox 15">
            <a:extLst>
              <a:ext uri="{FF2B5EF4-FFF2-40B4-BE49-F238E27FC236}">
                <a16:creationId xmlns:a16="http://schemas.microsoft.com/office/drawing/2014/main" id="{840D8777-2106-3CA4-6496-9939183307AA}"/>
              </a:ext>
            </a:extLst>
          </p:cNvPr>
          <p:cNvSpPr txBox="1"/>
          <p:nvPr/>
        </p:nvSpPr>
        <p:spPr>
          <a:xfrm>
            <a:off x="6929781" y="2123279"/>
            <a:ext cx="395216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Femicides </a:t>
            </a:r>
            <a:r>
              <a:rPr lang="en-US" sz="2000" b="1" dirty="0">
                <a:latin typeface="Times New Roman" panose="02020603050405020304" pitchFamily="18" charset="0"/>
                <a:cs typeface="Times New Roman" panose="02020603050405020304" pitchFamily="18" charset="0"/>
              </a:rPr>
              <a:t>(2015-2022)</a:t>
            </a:r>
          </a:p>
        </p:txBody>
      </p:sp>
      <p:sp>
        <p:nvSpPr>
          <p:cNvPr id="18" name="TextBox 17">
            <a:extLst>
              <a:ext uri="{FF2B5EF4-FFF2-40B4-BE49-F238E27FC236}">
                <a16:creationId xmlns:a16="http://schemas.microsoft.com/office/drawing/2014/main" id="{312AF6EE-F44D-5456-A952-9BD25D95C05D}"/>
              </a:ext>
            </a:extLst>
          </p:cNvPr>
          <p:cNvSpPr txBox="1"/>
          <p:nvPr/>
        </p:nvSpPr>
        <p:spPr>
          <a:xfrm>
            <a:off x="7284622" y="3648897"/>
            <a:ext cx="3242481" cy="1107996"/>
          </a:xfrm>
          <a:prstGeom prst="rect">
            <a:avLst/>
          </a:prstGeom>
          <a:noFill/>
        </p:spPr>
        <p:txBody>
          <a:bodyPr wrap="square" rtlCol="0">
            <a:spAutoFit/>
          </a:bodyPr>
          <a:lstStyle/>
          <a:p>
            <a:pPr algn="ctr"/>
            <a:r>
              <a:rPr lang="en-US" sz="6600" b="1" i="0" u="none" strike="noStrike" dirty="0">
                <a:solidFill>
                  <a:srgbClr val="000000"/>
                </a:solidFill>
                <a:effectLst/>
                <a:latin typeface="Times New Roman" panose="02020603050405020304" pitchFamily="18" charset="0"/>
                <a:cs typeface="Times New Roman" panose="02020603050405020304" pitchFamily="18" charset="0"/>
              </a:rPr>
              <a:t>7190</a:t>
            </a:r>
            <a:r>
              <a:rPr lang="en-US" sz="6600" dirty="0">
                <a:latin typeface="Times New Roman" panose="02020603050405020304" pitchFamily="18" charset="0"/>
                <a:cs typeface="Times New Roman" panose="02020603050405020304" pitchFamily="18" charset="0"/>
              </a:rPr>
              <a:t>  </a:t>
            </a:r>
          </a:p>
        </p:txBody>
      </p:sp>
      <p:pic>
        <p:nvPicPr>
          <p:cNvPr id="20" name="Graphic 19" descr="Female Profile with solid fill">
            <a:extLst>
              <a:ext uri="{FF2B5EF4-FFF2-40B4-BE49-F238E27FC236}">
                <a16:creationId xmlns:a16="http://schemas.microsoft.com/office/drawing/2014/main" id="{69BFB4FD-AF62-0CB6-5A70-C608585CE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05762" y="2381142"/>
            <a:ext cx="1600200" cy="1600200"/>
          </a:xfrm>
          <a:prstGeom prst="rect">
            <a:avLst/>
          </a:prstGeom>
        </p:spPr>
      </p:pic>
    </p:spTree>
    <p:extLst>
      <p:ext uri="{BB962C8B-B14F-4D97-AF65-F5344CB8AC3E}">
        <p14:creationId xmlns:p14="http://schemas.microsoft.com/office/powerpoint/2010/main" val="48745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Homicides of women by year(1990-2022)</a:t>
            </a:r>
          </a:p>
        </p:txBody>
      </p:sp>
      <p:graphicFrame>
        <p:nvGraphicFramePr>
          <p:cNvPr id="8" name="Content Placeholder 7">
            <a:extLst>
              <a:ext uri="{FF2B5EF4-FFF2-40B4-BE49-F238E27FC236}">
                <a16:creationId xmlns:a16="http://schemas.microsoft.com/office/drawing/2014/main" id="{CDC985BE-5B3D-17EE-BE5C-474B1F499152}"/>
              </a:ext>
            </a:extLst>
          </p:cNvPr>
          <p:cNvGraphicFramePr>
            <a:graphicFrameLocks noGrp="1"/>
          </p:cNvGraphicFramePr>
          <p:nvPr>
            <p:ph idx="1"/>
            <p:extLst>
              <p:ext uri="{D42A27DB-BD31-4B8C-83A1-F6EECF244321}">
                <p14:modId xmlns:p14="http://schemas.microsoft.com/office/powerpoint/2010/main" val="1497666673"/>
              </p:ext>
            </p:extLst>
          </p:nvPr>
        </p:nvGraphicFramePr>
        <p:xfrm>
          <a:off x="217715" y="1436914"/>
          <a:ext cx="11756570" cy="54210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9051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Homicides of women by year (2015-2022)</a:t>
            </a:r>
          </a:p>
        </p:txBody>
      </p:sp>
      <p:graphicFrame>
        <p:nvGraphicFramePr>
          <p:cNvPr id="8" name="Content Placeholder 7">
            <a:extLst>
              <a:ext uri="{FF2B5EF4-FFF2-40B4-BE49-F238E27FC236}">
                <a16:creationId xmlns:a16="http://schemas.microsoft.com/office/drawing/2014/main" id="{CDC985BE-5B3D-17EE-BE5C-474B1F499152}"/>
              </a:ext>
            </a:extLst>
          </p:cNvPr>
          <p:cNvGraphicFramePr>
            <a:graphicFrameLocks noGrp="1"/>
          </p:cNvGraphicFramePr>
          <p:nvPr>
            <p:ph idx="1"/>
            <p:extLst>
              <p:ext uri="{D42A27DB-BD31-4B8C-83A1-F6EECF244321}">
                <p14:modId xmlns:p14="http://schemas.microsoft.com/office/powerpoint/2010/main" val="3665614131"/>
              </p:ext>
            </p:extLst>
          </p:nvPr>
        </p:nvGraphicFramePr>
        <p:xfrm>
          <a:off x="644071" y="1550520"/>
          <a:ext cx="10903857" cy="51846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354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Femicides by year (2015-2022)</a:t>
            </a:r>
          </a:p>
        </p:txBody>
      </p:sp>
      <p:graphicFrame>
        <p:nvGraphicFramePr>
          <p:cNvPr id="6" name="Content Placeholder 5">
            <a:extLst>
              <a:ext uri="{FF2B5EF4-FFF2-40B4-BE49-F238E27FC236}">
                <a16:creationId xmlns:a16="http://schemas.microsoft.com/office/drawing/2014/main" id="{FD892CBE-D3B4-27C6-6DC9-A9EBC4286398}"/>
              </a:ext>
            </a:extLst>
          </p:cNvPr>
          <p:cNvGraphicFramePr>
            <a:graphicFrameLocks noGrp="1"/>
          </p:cNvGraphicFramePr>
          <p:nvPr>
            <p:ph idx="1"/>
            <p:extLst>
              <p:ext uri="{D42A27DB-BD31-4B8C-83A1-F6EECF244321}">
                <p14:modId xmlns:p14="http://schemas.microsoft.com/office/powerpoint/2010/main" val="2561763203"/>
              </p:ext>
            </p:extLst>
          </p:nvPr>
        </p:nvGraphicFramePr>
        <p:xfrm>
          <a:off x="644071" y="1451429"/>
          <a:ext cx="10903857" cy="5181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997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B9CFF3"/>
            </a:gs>
            <a:gs pos="50000">
              <a:srgbClr val="5F477F"/>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DDFE-D9A6-D9AB-9052-13461FAA286D}"/>
              </a:ext>
            </a:extLst>
          </p:cNvPr>
          <p:cNvSpPr>
            <a:spLocks noGrp="1"/>
          </p:cNvSpPr>
          <p:nvPr>
            <p:ph type="title"/>
          </p:nvPr>
        </p:nvSpPr>
        <p:spPr/>
        <p:txBody>
          <a:bodyPr>
            <a:normAutofit/>
          </a:bodyPr>
          <a:lstStyle/>
          <a:p>
            <a:pPr algn="ctr"/>
            <a:r>
              <a:rPr lang="en-US" b="1" dirty="0">
                <a:latin typeface="Times New Roman" panose="02020603050405020304" pitchFamily="18" charset="0"/>
                <a:cs typeface="Times New Roman" panose="02020603050405020304" pitchFamily="18" charset="0"/>
              </a:rPr>
              <a:t>Percentage of Femicides (2015-2022)</a:t>
            </a:r>
          </a:p>
        </p:txBody>
      </p:sp>
      <p:graphicFrame>
        <p:nvGraphicFramePr>
          <p:cNvPr id="8" name="Content Placeholder 7">
            <a:extLst>
              <a:ext uri="{FF2B5EF4-FFF2-40B4-BE49-F238E27FC236}">
                <a16:creationId xmlns:a16="http://schemas.microsoft.com/office/drawing/2014/main" id="{A27E54DD-664F-499B-0C97-9819260B0115}"/>
              </a:ext>
            </a:extLst>
          </p:cNvPr>
          <p:cNvGraphicFramePr>
            <a:graphicFrameLocks noGrp="1"/>
          </p:cNvGraphicFramePr>
          <p:nvPr>
            <p:ph idx="1"/>
            <p:extLst>
              <p:ext uri="{D42A27DB-BD31-4B8C-83A1-F6EECF244321}">
                <p14:modId xmlns:p14="http://schemas.microsoft.com/office/powerpoint/2010/main" val="2787228083"/>
              </p:ext>
            </p:extLst>
          </p:nvPr>
        </p:nvGraphicFramePr>
        <p:xfrm>
          <a:off x="0" y="1785257"/>
          <a:ext cx="3603171" cy="4444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7">
            <a:extLst>
              <a:ext uri="{FF2B5EF4-FFF2-40B4-BE49-F238E27FC236}">
                <a16:creationId xmlns:a16="http://schemas.microsoft.com/office/drawing/2014/main" id="{E03825B5-09D2-4B20-5F79-6E8D3BB747AF}"/>
              </a:ext>
            </a:extLst>
          </p:cNvPr>
          <p:cNvGraphicFramePr>
            <a:graphicFrameLocks/>
          </p:cNvGraphicFramePr>
          <p:nvPr>
            <p:extLst>
              <p:ext uri="{D42A27DB-BD31-4B8C-83A1-F6EECF244321}">
                <p14:modId xmlns:p14="http://schemas.microsoft.com/office/powerpoint/2010/main" val="2053826660"/>
              </p:ext>
            </p:extLst>
          </p:nvPr>
        </p:nvGraphicFramePr>
        <p:xfrm>
          <a:off x="3603171" y="1529669"/>
          <a:ext cx="2246087" cy="2477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7">
            <a:extLst>
              <a:ext uri="{FF2B5EF4-FFF2-40B4-BE49-F238E27FC236}">
                <a16:creationId xmlns:a16="http://schemas.microsoft.com/office/drawing/2014/main" id="{F6AE088A-5595-4043-E950-868CFC3FD5C1}"/>
              </a:ext>
            </a:extLst>
          </p:cNvPr>
          <p:cNvGraphicFramePr>
            <a:graphicFrameLocks/>
          </p:cNvGraphicFramePr>
          <p:nvPr>
            <p:extLst>
              <p:ext uri="{D42A27DB-BD31-4B8C-83A1-F6EECF244321}">
                <p14:modId xmlns:p14="http://schemas.microsoft.com/office/powerpoint/2010/main" val="1315831209"/>
              </p:ext>
            </p:extLst>
          </p:nvPr>
        </p:nvGraphicFramePr>
        <p:xfrm>
          <a:off x="3603170" y="4015014"/>
          <a:ext cx="2246087" cy="24778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ontent Placeholder 7">
            <a:extLst>
              <a:ext uri="{FF2B5EF4-FFF2-40B4-BE49-F238E27FC236}">
                <a16:creationId xmlns:a16="http://schemas.microsoft.com/office/drawing/2014/main" id="{F8A597A0-0183-A020-9B73-8C10DD12F31E}"/>
              </a:ext>
            </a:extLst>
          </p:cNvPr>
          <p:cNvGraphicFramePr>
            <a:graphicFrameLocks/>
          </p:cNvGraphicFramePr>
          <p:nvPr>
            <p:extLst>
              <p:ext uri="{D42A27DB-BD31-4B8C-83A1-F6EECF244321}">
                <p14:modId xmlns:p14="http://schemas.microsoft.com/office/powerpoint/2010/main" val="1392506151"/>
              </p:ext>
            </p:extLst>
          </p:nvPr>
        </p:nvGraphicFramePr>
        <p:xfrm>
          <a:off x="5936342" y="1529668"/>
          <a:ext cx="2246087" cy="24778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ontent Placeholder 7">
            <a:extLst>
              <a:ext uri="{FF2B5EF4-FFF2-40B4-BE49-F238E27FC236}">
                <a16:creationId xmlns:a16="http://schemas.microsoft.com/office/drawing/2014/main" id="{3DE3C705-5F8C-74C6-3479-7CD2A88244E3}"/>
              </a:ext>
            </a:extLst>
          </p:cNvPr>
          <p:cNvGraphicFramePr>
            <a:graphicFrameLocks/>
          </p:cNvGraphicFramePr>
          <p:nvPr>
            <p:extLst>
              <p:ext uri="{D42A27DB-BD31-4B8C-83A1-F6EECF244321}">
                <p14:modId xmlns:p14="http://schemas.microsoft.com/office/powerpoint/2010/main" val="1331594074"/>
              </p:ext>
            </p:extLst>
          </p:nvPr>
        </p:nvGraphicFramePr>
        <p:xfrm>
          <a:off x="5936341" y="4007529"/>
          <a:ext cx="2246087" cy="247786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Content Placeholder 7">
            <a:extLst>
              <a:ext uri="{FF2B5EF4-FFF2-40B4-BE49-F238E27FC236}">
                <a16:creationId xmlns:a16="http://schemas.microsoft.com/office/drawing/2014/main" id="{87E9FB97-6D67-B559-D8AA-812E9948929D}"/>
              </a:ext>
            </a:extLst>
          </p:cNvPr>
          <p:cNvGraphicFramePr>
            <a:graphicFrameLocks/>
          </p:cNvGraphicFramePr>
          <p:nvPr>
            <p:extLst>
              <p:ext uri="{D42A27DB-BD31-4B8C-83A1-F6EECF244321}">
                <p14:modId xmlns:p14="http://schemas.microsoft.com/office/powerpoint/2010/main" val="2836459081"/>
              </p:ext>
            </p:extLst>
          </p:nvPr>
        </p:nvGraphicFramePr>
        <p:xfrm>
          <a:off x="10230755" y="1529667"/>
          <a:ext cx="2246087" cy="247786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Content Placeholder 7">
            <a:extLst>
              <a:ext uri="{FF2B5EF4-FFF2-40B4-BE49-F238E27FC236}">
                <a16:creationId xmlns:a16="http://schemas.microsoft.com/office/drawing/2014/main" id="{F012B538-D75E-0724-3F49-087A3801FDD1}"/>
              </a:ext>
            </a:extLst>
          </p:cNvPr>
          <p:cNvGraphicFramePr>
            <a:graphicFrameLocks/>
          </p:cNvGraphicFramePr>
          <p:nvPr>
            <p:extLst>
              <p:ext uri="{D42A27DB-BD31-4B8C-83A1-F6EECF244321}">
                <p14:modId xmlns:p14="http://schemas.microsoft.com/office/powerpoint/2010/main" val="4060005551"/>
              </p:ext>
            </p:extLst>
          </p:nvPr>
        </p:nvGraphicFramePr>
        <p:xfrm>
          <a:off x="8182426" y="4015014"/>
          <a:ext cx="2246087" cy="247786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Content Placeholder 7">
            <a:extLst>
              <a:ext uri="{FF2B5EF4-FFF2-40B4-BE49-F238E27FC236}">
                <a16:creationId xmlns:a16="http://schemas.microsoft.com/office/drawing/2014/main" id="{EF96D5A4-7C13-30C9-3C53-4ECDA649D896}"/>
              </a:ext>
            </a:extLst>
          </p:cNvPr>
          <p:cNvGraphicFramePr>
            <a:graphicFrameLocks/>
          </p:cNvGraphicFramePr>
          <p:nvPr>
            <p:extLst>
              <p:ext uri="{D42A27DB-BD31-4B8C-83A1-F6EECF244321}">
                <p14:modId xmlns:p14="http://schemas.microsoft.com/office/powerpoint/2010/main" val="617526355"/>
              </p:ext>
            </p:extLst>
          </p:nvPr>
        </p:nvGraphicFramePr>
        <p:xfrm>
          <a:off x="10230752" y="4022499"/>
          <a:ext cx="2246087" cy="247786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7" name="Content Placeholder 7">
            <a:extLst>
              <a:ext uri="{FF2B5EF4-FFF2-40B4-BE49-F238E27FC236}">
                <a16:creationId xmlns:a16="http://schemas.microsoft.com/office/drawing/2014/main" id="{79C3572B-D392-0EFB-EA49-3F3F25F79C74}"/>
              </a:ext>
            </a:extLst>
          </p:cNvPr>
          <p:cNvGraphicFramePr>
            <a:graphicFrameLocks/>
          </p:cNvGraphicFramePr>
          <p:nvPr>
            <p:extLst>
              <p:ext uri="{D42A27DB-BD31-4B8C-83A1-F6EECF244321}">
                <p14:modId xmlns:p14="http://schemas.microsoft.com/office/powerpoint/2010/main" val="1223564977"/>
              </p:ext>
            </p:extLst>
          </p:nvPr>
        </p:nvGraphicFramePr>
        <p:xfrm>
          <a:off x="8182426" y="1570604"/>
          <a:ext cx="2246087" cy="247786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509775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1083</Words>
  <Application>Microsoft Office PowerPoint</Application>
  <PresentationFormat>Widescreen</PresentationFormat>
  <Paragraphs>97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FEMICIDES  Bad registration by the Mexican government?</vt:lpstr>
      <vt:lpstr>Context</vt:lpstr>
      <vt:lpstr>Data Quality</vt:lpstr>
      <vt:lpstr>Data processing</vt:lpstr>
      <vt:lpstr>PowerPoint Presentation</vt:lpstr>
      <vt:lpstr>Homicides of women by year(1990-2022)</vt:lpstr>
      <vt:lpstr>Homicides of women by year (2015-2022)</vt:lpstr>
      <vt:lpstr>Femicides by year (2015-2022)</vt:lpstr>
      <vt:lpstr>Percentage of Femicides (2015-2022)</vt:lpstr>
      <vt:lpstr>Heat Map of Femicides by State (2015-2022)</vt:lpstr>
      <vt:lpstr>Homicides of women (1990-2022)</vt:lpstr>
      <vt:lpstr>Homicide Heat Map by State (1990-2022)</vt:lpstr>
      <vt:lpstr>Homicides of women (1990-2022)</vt:lpstr>
      <vt:lpstr>Linear Adjustment Homicides (1990-2022)</vt:lpstr>
      <vt:lpstr>Linear Adjustment Femicides (2015-2022)</vt:lpstr>
      <vt:lpstr>Linear Adjustment Other Types(2015-2022)</vt:lpstr>
      <vt:lpstr>Time series with the number of Femicides (2015-2022)</vt:lpstr>
      <vt:lpstr>Objectives</vt:lpstr>
      <vt:lpstr>First graph of the number of Femicides by month (2015-2023)</vt:lpstr>
      <vt:lpstr>First Predictions of Femicides</vt:lpstr>
      <vt:lpstr>Predictions with Changing Lines</vt:lpstr>
      <vt:lpstr>Trend Lines</vt:lpstr>
      <vt:lpstr>Restricting</vt:lpstr>
      <vt:lpstr>Time series with the number of Homicides of Women (1990-2022)</vt:lpstr>
      <vt:lpstr>First graph of the number of Homicides of Women (1990-2023)</vt:lpstr>
      <vt:lpstr>First Predictions of Homicides of Women</vt:lpstr>
      <vt:lpstr>Predictions with Changing Lines</vt:lpstr>
      <vt:lpstr>Trending</vt:lpstr>
      <vt:lpstr>Restricting</vt:lpstr>
      <vt:lpstr>Femicide Prediction (1990-2014)</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FEMINICIDIOS ¿Mal registro por parte del gobierno de México?</dc:title>
  <dc:creator>Luis Camacho</dc:creator>
  <cp:lastModifiedBy>Luis Camacho</cp:lastModifiedBy>
  <cp:revision>12</cp:revision>
  <dcterms:created xsi:type="dcterms:W3CDTF">2023-12-28T03:12:38Z</dcterms:created>
  <dcterms:modified xsi:type="dcterms:W3CDTF">2024-01-03T00:24:06Z</dcterms:modified>
</cp:coreProperties>
</file>